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41" r:id="rId2"/>
  </p:sldMasterIdLst>
  <p:notesMasterIdLst>
    <p:notesMasterId r:id="rId21"/>
  </p:notesMasterIdLst>
  <p:sldIdLst>
    <p:sldId id="256" r:id="rId3"/>
    <p:sldId id="257" r:id="rId4"/>
    <p:sldId id="259" r:id="rId5"/>
    <p:sldId id="260" r:id="rId6"/>
    <p:sldId id="261" r:id="rId7"/>
    <p:sldId id="262" r:id="rId8"/>
    <p:sldId id="263" r:id="rId9"/>
    <p:sldId id="264" r:id="rId10"/>
    <p:sldId id="265" r:id="rId11"/>
    <p:sldId id="268" r:id="rId12"/>
    <p:sldId id="272" r:id="rId13"/>
    <p:sldId id="271" r:id="rId14"/>
    <p:sldId id="273" r:id="rId15"/>
    <p:sldId id="274" r:id="rId16"/>
    <p:sldId id="278" r:id="rId17"/>
    <p:sldId id="277" r:id="rId18"/>
    <p:sldId id="279" r:id="rId19"/>
    <p:sldId id="280" r:id="rId20"/>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A74803-17FC-4D1C-BC02-900771E89A1E}" v="5" dt="2024-09-16T08:32:13.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01" autoAdjust="0"/>
    <p:restoredTop sz="94660"/>
  </p:normalViewPr>
  <p:slideViewPr>
    <p:cSldViewPr snapToGrid="0">
      <p:cViewPr varScale="1">
        <p:scale>
          <a:sx n="112" d="100"/>
          <a:sy n="112" d="100"/>
        </p:scale>
        <p:origin x="10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6A14503B-B03B-4290-A3DA-C8B386B81647}" type="datetimeFigureOut">
              <a:t>2024-10-25</a:t>
            </a:fld>
            <a:endParaRPr lang="en-US"/>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2E449630-7356-45FA-801C-93FB857ED924}" type="slidenum">
              <a:t>‹#›</a:t>
            </a:fld>
            <a:endParaRPr lang="en-US"/>
          </a:p>
        </p:txBody>
      </p:sp>
    </p:spTree>
    <p:extLst>
      <p:ext uri="{BB962C8B-B14F-4D97-AF65-F5344CB8AC3E}">
        <p14:creationId xmlns:p14="http://schemas.microsoft.com/office/powerpoint/2010/main" val="4140057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endParaRPr lang="sv-SE"/>
          </a:p>
        </p:txBody>
      </p:sp>
      <p:sp>
        <p:nvSpPr>
          <p:cNvPr id="4" name="Platshållare för bildnummer 3"/>
          <p:cNvSpPr>
            <a:spLocks noGrp="1"/>
          </p:cNvSpPr>
          <p:nvPr>
            <p:ph type="sldNum" sz="quarter" idx="10"/>
          </p:nvPr>
        </p:nvSpPr>
        <p:spPr/>
        <p:txBody>
          <a:bodyPr/>
          <a:lstStyle/>
          <a:p>
            <a:fld id="{D95878D8-A079-4050-86C3-3689DB7F091D}" type="slidenum">
              <a:rPr lang="sv-SE" smtClean="0"/>
              <a:t>2</a:t>
            </a:fld>
            <a:endParaRPr lang="sv-SE"/>
          </a:p>
        </p:txBody>
      </p:sp>
    </p:spTree>
    <p:extLst>
      <p:ext uri="{BB962C8B-B14F-4D97-AF65-F5344CB8AC3E}">
        <p14:creationId xmlns:p14="http://schemas.microsoft.com/office/powerpoint/2010/main" val="1897216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en-US"/>
          </a:p>
        </p:txBody>
      </p:sp>
      <p:sp>
        <p:nvSpPr>
          <p:cNvPr id="4" name="Date Placeholder 3"/>
          <p:cNvSpPr>
            <a:spLocks noGrp="1"/>
          </p:cNvSpPr>
          <p:nvPr>
            <p:ph type="dt" sz="half" idx="10"/>
          </p:nvPr>
        </p:nvSpPr>
        <p:spPr/>
        <p:txBody>
          <a:bodyPr/>
          <a:lstStyle/>
          <a:p>
            <a:fld id="{EECA3AD7-3879-4BE5-A616-452B85204F58}" type="datetimeFigureOut">
              <a:rPr lang="sv-SE" smtClean="0"/>
              <a:t>2024-10-25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988138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ECA3AD7-3879-4BE5-A616-452B85204F58}" type="datetimeFigureOut">
              <a:rPr lang="sv-SE" smtClean="0"/>
              <a:t>2024-10-25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1635782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EECA3AD7-3879-4BE5-A616-452B85204F58}" type="datetimeFigureOut">
              <a:rPr lang="sv-SE" smtClean="0"/>
              <a:t>2024-10-25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1765948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5" name="Date Placeholder 4"/>
          <p:cNvSpPr>
            <a:spLocks noGrp="1"/>
          </p:cNvSpPr>
          <p:nvPr>
            <p:ph type="dt" sz="half" idx="10"/>
          </p:nvPr>
        </p:nvSpPr>
        <p:spPr/>
        <p:txBody>
          <a:bodyPr/>
          <a:lstStyle/>
          <a:p>
            <a:fld id="{EECA3AD7-3879-4BE5-A616-452B85204F58}" type="datetimeFigureOut">
              <a:rPr lang="sv-SE" smtClean="0"/>
              <a:t>2024-10-25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3238308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format</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EECA3AD7-3879-4BE5-A616-452B85204F58}" type="datetimeFigureOut">
              <a:rPr lang="sv-SE" smtClean="0"/>
              <a:t>2024-10-25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571629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Date Placeholder 2"/>
          <p:cNvSpPr>
            <a:spLocks noGrp="1"/>
          </p:cNvSpPr>
          <p:nvPr>
            <p:ph type="dt" sz="half" idx="10"/>
          </p:nvPr>
        </p:nvSpPr>
        <p:spPr/>
        <p:txBody>
          <a:bodyPr/>
          <a:lstStyle/>
          <a:p>
            <a:fld id="{EECA3AD7-3879-4BE5-A616-452B85204F58}" type="datetimeFigureOut">
              <a:rPr lang="sv-SE" smtClean="0"/>
              <a:t>2024-10-25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110053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59F47-9F89-4773-BD32-7A6EE3492B13}" type="datetimeFigureOut">
              <a:rPr lang="sv-SE" smtClean="0"/>
              <a:t>2024-10-25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D09192-5847-470C-B4B2-0776DA03ED4E}" type="slidenum">
              <a:rPr lang="sv-SE" smtClean="0"/>
              <a:t>‹#›</a:t>
            </a:fld>
            <a:endParaRPr lang="sv-SE"/>
          </a:p>
        </p:txBody>
      </p:sp>
    </p:spTree>
    <p:extLst>
      <p:ext uri="{BB962C8B-B14F-4D97-AF65-F5344CB8AC3E}">
        <p14:creationId xmlns:p14="http://schemas.microsoft.com/office/powerpoint/2010/main" val="211495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EECA3AD7-3879-4BE5-A616-452B85204F58}" type="datetimeFigureOut">
              <a:rPr lang="sv-SE" smtClean="0"/>
              <a:t>2024-10-25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2523025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EECA3AD7-3879-4BE5-A616-452B85204F58}" type="datetimeFigureOut">
              <a:rPr lang="sv-SE" smtClean="0"/>
              <a:t>2024-10-25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1085872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ECA3AD7-3879-4BE5-A616-452B85204F58}" type="datetimeFigureOut">
              <a:rPr lang="sv-SE" smtClean="0"/>
              <a:t>2024-10-25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21641426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format</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ECA3AD7-3879-4BE5-A616-452B85204F58}" type="datetimeFigureOut">
              <a:rPr lang="sv-SE" smtClean="0"/>
              <a:t>2024-10-25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ACB2209-6A68-48CD-8F0A-6289AB74D6CD}" type="slidenum">
              <a:rPr lang="sv-SE" smtClean="0"/>
              <a:t>‹#›</a:t>
            </a:fld>
            <a:endParaRPr lang="sv-SE"/>
          </a:p>
        </p:txBody>
      </p:sp>
    </p:spTree>
    <p:extLst>
      <p:ext uri="{BB962C8B-B14F-4D97-AF65-F5344CB8AC3E}">
        <p14:creationId xmlns:p14="http://schemas.microsoft.com/office/powerpoint/2010/main" val="202958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A3AD7-3879-4BE5-A616-452B85204F58}" type="datetimeFigureOut">
              <a:rPr lang="sv-SE" smtClean="0"/>
              <a:t>2024-10-25</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B2209-6A68-48CD-8F0A-6289AB74D6CD}" type="slidenum">
              <a:rPr lang="sv-SE" smtClean="0"/>
              <a:t>‹#›</a:t>
            </a:fld>
            <a:endParaRPr lang="sv-SE"/>
          </a:p>
        </p:txBody>
      </p:sp>
    </p:spTree>
    <p:extLst>
      <p:ext uri="{BB962C8B-B14F-4D97-AF65-F5344CB8AC3E}">
        <p14:creationId xmlns:p14="http://schemas.microsoft.com/office/powerpoint/2010/main" val="619610199"/>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730733"/>
            <a:ext cx="9144000" cy="5217139"/>
          </a:xfrm>
        </p:spPr>
        <p:txBody>
          <a:bodyPr vert="horz" lIns="91440" tIns="45720" rIns="91440" bIns="45720" rtlCol="0" anchor="t">
            <a:normAutofit fontScale="92500" lnSpcReduction="10000"/>
          </a:bodyPr>
          <a:lstStyle/>
          <a:p>
            <a:pPr algn="l"/>
            <a:r>
              <a:rPr lang="en-US" sz="1700" b="1" dirty="0" err="1"/>
              <a:t>Innehållsförteckning</a:t>
            </a:r>
            <a:r>
              <a:rPr lang="en-US" sz="1700" b="1" dirty="0"/>
              <a:t> </a:t>
            </a:r>
            <a:r>
              <a:rPr lang="en-US" sz="1700" b="1" dirty="0" err="1"/>
              <a:t>referensramar</a:t>
            </a:r>
            <a:r>
              <a:rPr lang="en-US" sz="1700" b="1" dirty="0"/>
              <a:t>:</a:t>
            </a:r>
          </a:p>
          <a:p>
            <a:pPr marL="457200" indent="-457200" algn="l">
              <a:buAutoNum type="arabicPeriod"/>
            </a:pPr>
            <a:r>
              <a:rPr lang="en-US" sz="1300" dirty="0" err="1"/>
              <a:t>Medarbetarsamtal</a:t>
            </a:r>
            <a:r>
              <a:rPr lang="en-US" sz="1300" dirty="0"/>
              <a:t> (</a:t>
            </a:r>
            <a:r>
              <a:rPr lang="en-US" sz="1300" dirty="0" err="1"/>
              <a:t>inkl</a:t>
            </a:r>
            <a:r>
              <a:rPr lang="en-US" sz="1300" dirty="0"/>
              <a:t>. </a:t>
            </a:r>
            <a:r>
              <a:rPr lang="en-US" sz="1300" dirty="0" err="1"/>
              <a:t>bilaga</a:t>
            </a:r>
            <a:r>
              <a:rPr lang="en-US" sz="1300" dirty="0"/>
              <a:t> för </a:t>
            </a:r>
            <a:r>
              <a:rPr lang="en-US" sz="1300" dirty="0" err="1"/>
              <a:t>utvecklingsplan</a:t>
            </a:r>
            <a:r>
              <a:rPr lang="en-US" sz="1300" dirty="0"/>
              <a:t>)</a:t>
            </a:r>
          </a:p>
          <a:p>
            <a:pPr marL="457200" indent="-457200" algn="l">
              <a:buAutoNum type="arabicPeriod"/>
            </a:pPr>
            <a:r>
              <a:rPr lang="en-US" sz="1300" dirty="0"/>
              <a:t>LOTO-</a:t>
            </a:r>
            <a:r>
              <a:rPr lang="en-US" sz="1300" dirty="0" err="1"/>
              <a:t>gruppen</a:t>
            </a:r>
            <a:endParaRPr lang="en-US" sz="1300" dirty="0"/>
          </a:p>
          <a:p>
            <a:pPr marL="457200" indent="-457200" algn="l">
              <a:buAutoNum type="arabicPeriod"/>
            </a:pPr>
            <a:r>
              <a:rPr lang="en-US" sz="1300" dirty="0" err="1"/>
              <a:t>Trafikgruppen</a:t>
            </a:r>
            <a:endParaRPr lang="en-US" sz="1300" dirty="0"/>
          </a:p>
          <a:p>
            <a:pPr marL="457200" indent="-457200" algn="l">
              <a:buAutoNum type="arabicPeriod"/>
            </a:pPr>
            <a:r>
              <a:rPr lang="en-US" sz="1300" dirty="0" err="1"/>
              <a:t>Friskvårdsgruppen</a:t>
            </a:r>
            <a:endParaRPr lang="en-US" sz="1300" dirty="0"/>
          </a:p>
          <a:p>
            <a:pPr marL="457200" indent="-457200" algn="l">
              <a:buAutoNum type="arabicPeriod"/>
            </a:pPr>
            <a:r>
              <a:rPr lang="en-US" sz="1300" dirty="0"/>
              <a:t>PPE-</a:t>
            </a:r>
            <a:r>
              <a:rPr lang="en-US" sz="1300" dirty="0" err="1"/>
              <a:t>gruppen</a:t>
            </a:r>
            <a:endParaRPr lang="en-US" sz="1300" dirty="0"/>
          </a:p>
          <a:p>
            <a:pPr marL="457200" indent="-457200" algn="l">
              <a:buAutoNum type="arabicPeriod"/>
            </a:pPr>
            <a:r>
              <a:rPr lang="en-US" sz="1300" dirty="0"/>
              <a:t>APT</a:t>
            </a:r>
          </a:p>
          <a:p>
            <a:pPr marL="457200" indent="-457200" algn="l">
              <a:buAutoNum type="arabicPeriod"/>
            </a:pPr>
            <a:r>
              <a:rPr lang="en-US" sz="1300" dirty="0" err="1"/>
              <a:t>Skyddskommitté</a:t>
            </a:r>
            <a:endParaRPr lang="en-US" sz="1300" dirty="0"/>
          </a:p>
          <a:p>
            <a:pPr marL="457200" indent="-457200" algn="l">
              <a:buAutoNum type="arabicPeriod"/>
            </a:pPr>
            <a:r>
              <a:rPr lang="en-US" sz="1300" dirty="0" err="1"/>
              <a:t>Befattningsträff</a:t>
            </a:r>
            <a:endParaRPr lang="en-US" sz="1300" dirty="0"/>
          </a:p>
          <a:p>
            <a:pPr marL="457200" indent="-457200" algn="l">
              <a:buAutoNum type="arabicPeriod"/>
            </a:pPr>
            <a:r>
              <a:rPr lang="en-US" sz="1300" dirty="0" err="1"/>
              <a:t>Teamråd</a:t>
            </a:r>
            <a:r>
              <a:rPr lang="en-US" sz="1300" dirty="0"/>
              <a:t> (</a:t>
            </a:r>
            <a:r>
              <a:rPr lang="en-US" sz="1300" dirty="0" err="1"/>
              <a:t>inkl</a:t>
            </a:r>
            <a:r>
              <a:rPr lang="en-US" sz="1300" dirty="0"/>
              <a:t>. </a:t>
            </a:r>
            <a:r>
              <a:rPr lang="en-US" sz="1300" dirty="0" err="1"/>
              <a:t>bilaga</a:t>
            </a:r>
            <a:r>
              <a:rPr lang="en-US" sz="1300" dirty="0"/>
              <a:t> med </a:t>
            </a:r>
            <a:r>
              <a:rPr lang="en-US" sz="1300" dirty="0" err="1"/>
              <a:t>beslutslogg</a:t>
            </a:r>
            <a:r>
              <a:rPr lang="en-US" sz="1300" dirty="0"/>
              <a:t>)</a:t>
            </a:r>
          </a:p>
          <a:p>
            <a:pPr marL="457200" indent="-457200" algn="l">
              <a:buAutoNum type="arabicPeriod"/>
            </a:pPr>
            <a:r>
              <a:rPr lang="en-US" sz="1300" dirty="0" err="1"/>
              <a:t>Skiftlagsträff</a:t>
            </a:r>
            <a:r>
              <a:rPr lang="en-US" sz="1300" dirty="0"/>
              <a:t>/</a:t>
            </a:r>
            <a:r>
              <a:rPr lang="en-US" sz="1300" dirty="0" err="1"/>
              <a:t>möte</a:t>
            </a:r>
            <a:r>
              <a:rPr lang="en-US" sz="1300" b="1" dirty="0"/>
              <a:t> </a:t>
            </a:r>
            <a:r>
              <a:rPr lang="en-US" sz="1300" dirty="0"/>
              <a:t>1</a:t>
            </a:r>
          </a:p>
          <a:p>
            <a:pPr marL="457200" indent="-457200" algn="l">
              <a:buAutoNum type="arabicPeriod"/>
            </a:pPr>
            <a:r>
              <a:rPr lang="en-US" sz="1300" dirty="0" err="1"/>
              <a:t>Skiftlagsträff</a:t>
            </a:r>
            <a:r>
              <a:rPr lang="en-US" sz="1300" dirty="0"/>
              <a:t>/</a:t>
            </a:r>
            <a:r>
              <a:rPr lang="en-US" sz="1300" dirty="0" err="1"/>
              <a:t>möte</a:t>
            </a:r>
            <a:r>
              <a:rPr lang="en-US" sz="1300" dirty="0"/>
              <a:t> 2</a:t>
            </a:r>
          </a:p>
          <a:p>
            <a:pPr marL="457200" indent="-457200" algn="l">
              <a:buAutoNum type="arabicPeriod"/>
            </a:pPr>
            <a:r>
              <a:rPr lang="en-US" sz="1300" dirty="0" err="1"/>
              <a:t>Kemikaliegruppen</a:t>
            </a:r>
            <a:endParaRPr lang="en-US" sz="1300" dirty="0"/>
          </a:p>
          <a:p>
            <a:pPr marL="457200" indent="-457200" algn="l">
              <a:buAutoNum type="arabicPeriod"/>
            </a:pPr>
            <a:r>
              <a:rPr lang="en-US" sz="1300" dirty="0" err="1"/>
              <a:t>Mångfald</a:t>
            </a:r>
            <a:r>
              <a:rPr lang="en-US" sz="1300" dirty="0"/>
              <a:t>- </a:t>
            </a:r>
            <a:r>
              <a:rPr lang="en-US" sz="1300" dirty="0" err="1"/>
              <a:t>och</a:t>
            </a:r>
            <a:r>
              <a:rPr lang="en-US" sz="1300" dirty="0"/>
              <a:t> </a:t>
            </a:r>
            <a:r>
              <a:rPr lang="en-US" sz="1300" dirty="0" err="1"/>
              <a:t>inkluderingsgruppen</a:t>
            </a:r>
            <a:endParaRPr lang="en-US" sz="1300" dirty="0"/>
          </a:p>
          <a:p>
            <a:pPr marL="457200" indent="-457200" algn="l">
              <a:buAutoNum type="arabicPeriod"/>
            </a:pPr>
            <a:r>
              <a:rPr lang="en-US" sz="1300" dirty="0"/>
              <a:t>Studie/</a:t>
            </a:r>
            <a:r>
              <a:rPr lang="en-US" sz="1300" dirty="0" err="1"/>
              <a:t>utbildningskommitté</a:t>
            </a:r>
            <a:endParaRPr lang="en-US" sz="1300" dirty="0"/>
          </a:p>
          <a:p>
            <a:pPr marL="457200" indent="-457200" algn="l">
              <a:buAutoNum type="arabicPeriod"/>
            </a:pPr>
            <a:r>
              <a:rPr lang="en-US" sz="1300" dirty="0" err="1"/>
              <a:t>Personalplaneringsmöte</a:t>
            </a:r>
            <a:endParaRPr lang="en-US" sz="1300" dirty="0"/>
          </a:p>
          <a:p>
            <a:pPr marL="457200" indent="-457200" algn="l">
              <a:buAutoNum type="arabicPeriod"/>
            </a:pPr>
            <a:r>
              <a:rPr lang="en-US" sz="1300" dirty="0" err="1"/>
              <a:t>Samverkansråd</a:t>
            </a:r>
            <a:endParaRPr lang="en-US" sz="1300" dirty="0"/>
          </a:p>
          <a:p>
            <a:pPr marL="457200" indent="-457200" algn="l">
              <a:buAutoNum type="arabicPeriod"/>
            </a:pPr>
            <a:r>
              <a:rPr lang="en-US" sz="1300" dirty="0" err="1"/>
              <a:t>Utökat</a:t>
            </a:r>
            <a:r>
              <a:rPr lang="en-US" sz="1300" dirty="0"/>
              <a:t> </a:t>
            </a:r>
            <a:r>
              <a:rPr lang="en-US" sz="1300" dirty="0" err="1"/>
              <a:t>samverkansråd</a:t>
            </a:r>
            <a:endParaRPr lang="en-US" sz="1300" dirty="0"/>
          </a:p>
          <a:p>
            <a:pPr marL="457200" indent="-457200" algn="l">
              <a:buAutoNum type="arabicPeriod"/>
            </a:pPr>
            <a:endParaRPr lang="en-US" dirty="0">
              <a:highlight>
                <a:srgbClr val="FFFF00"/>
              </a:highlight>
            </a:endParaRPr>
          </a:p>
          <a:p>
            <a:pPr marL="342900" indent="-342900" algn="l">
              <a:buAutoNum type="arabicPeriod"/>
            </a:pPr>
            <a:endParaRPr lang="en-US" dirty="0"/>
          </a:p>
          <a:p>
            <a:pPr marL="342900" indent="-342900" algn="l">
              <a:buAutoNum type="arabicPeriod"/>
            </a:pPr>
            <a:endParaRPr lang="en-US" dirty="0"/>
          </a:p>
          <a:p>
            <a:pPr marL="342900" indent="-342900" algn="l">
              <a:buAutoNum type="arabicPeriod"/>
            </a:pPr>
            <a:endParaRPr lang="en-US" dirty="0"/>
          </a:p>
          <a:p>
            <a:pPr marL="342900" indent="-342900" algn="l">
              <a:buAutoNum type="arabicPeriod"/>
            </a:pPr>
            <a:endParaRPr lang="en-US" dirty="0"/>
          </a:p>
          <a:p>
            <a:pPr marL="342900" indent="-342900" algn="l">
              <a:buAutoNum type="arabicPeriod"/>
            </a:pPr>
            <a:endParaRPr lang="en-US" dirty="0"/>
          </a:p>
          <a:p>
            <a:pPr marL="342900" indent="-342900" algn="l">
              <a:buAutoNum type="arabicPeriod"/>
            </a:pPr>
            <a:endParaRPr lang="en-US" dirty="0"/>
          </a:p>
          <a:p>
            <a:pPr marL="342900" indent="-342900" algn="l">
              <a:buAutoNum type="arabicPeriod"/>
            </a:pP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234604905"/>
              </p:ext>
            </p:extLst>
          </p:nvPr>
        </p:nvGraphicFramePr>
        <p:xfrm>
          <a:off x="2" y="-6"/>
          <a:ext cx="12191998" cy="6942456"/>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647448">
                <a:tc>
                  <a:txBody>
                    <a:bodyPr/>
                    <a:lstStyle/>
                    <a:p>
                      <a:r>
                        <a:rPr lang="sv-SE" sz="1200" dirty="0"/>
                        <a:t>Möte: </a:t>
                      </a:r>
                      <a:r>
                        <a:rPr lang="sv-SE" sz="1200" err="1"/>
                        <a:t>Teamråd</a:t>
                      </a:r>
                      <a:endParaRPr lang="sv-SE" sz="1200" noProof="0" err="1"/>
                    </a:p>
                    <a:p>
                      <a:r>
                        <a:rPr lang="sv-SE" sz="1200" dirty="0"/>
                        <a:t>Frekvens: Minst</a:t>
                      </a:r>
                      <a:r>
                        <a:rPr lang="sv-SE" sz="1200" baseline="0" dirty="0"/>
                        <a:t> 4 ggr/år eller när så påkallas.</a:t>
                      </a:r>
                      <a:endParaRPr lang="sv-SE" sz="1200" dirty="0"/>
                    </a:p>
                    <a:p>
                      <a:r>
                        <a:rPr lang="sv-SE" sz="1200" dirty="0"/>
                        <a:t>Dag: Kvartalsvis inför Skyddskommittémöte</a:t>
                      </a:r>
                      <a:endParaRPr lang="sv-SE" sz="1200" b="0" dirty="0"/>
                    </a:p>
                    <a:p>
                      <a:r>
                        <a:rPr lang="sv-SE" sz="1200" dirty="0"/>
                        <a:t>Tid:</a:t>
                      </a:r>
                      <a:r>
                        <a:rPr lang="sv-SE" sz="1200" baseline="0" dirty="0"/>
                        <a:t> Enligt kallelse</a:t>
                      </a:r>
                    </a:p>
                    <a:p>
                      <a:r>
                        <a:rPr lang="sv-SE" sz="1200" dirty="0"/>
                        <a:t>Plats: </a:t>
                      </a:r>
                      <a:r>
                        <a:rPr lang="sv-SE" sz="1200" b="1" i="0" u="none" strike="noStrike" noProof="0" dirty="0">
                          <a:solidFill>
                            <a:srgbClr val="FFFFFF"/>
                          </a:solidFill>
                          <a:latin typeface="Calibri"/>
                        </a:rPr>
                        <a:t>Enligt kallelse</a:t>
                      </a:r>
                      <a:endParaRPr lang="sv-SE" sz="1200" b="0" kern="1200" dirty="0" err="1">
                        <a:solidFill>
                          <a:schemeClr val="tx1"/>
                        </a:solidFill>
                        <a:latin typeface="Arial" pitchFamily="34" charset="0"/>
                        <a:ea typeface="+mn-ea"/>
                        <a:cs typeface="Arial" pitchFamily="34" charset="0"/>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dirty="0"/>
                        <a:t>Deltagare:</a:t>
                      </a:r>
                    </a:p>
                    <a:p>
                      <a:pPr marL="171450" lvl="1" indent="-171450" algn="l" defTabSz="914400" rtl="0" eaLnBrk="1" latinLnBrk="0" hangingPunct="1">
                        <a:buFont typeface="Arial" panose="020B0604020202020204" pitchFamily="34" charset="0"/>
                        <a:buChar char="•"/>
                      </a:pPr>
                      <a:r>
                        <a:rPr lang="sv-SE" sz="1200" b="1" kern="1200" baseline="0" dirty="0">
                          <a:solidFill>
                            <a:schemeClr val="lt1"/>
                          </a:solidFill>
                          <a:latin typeface="+mn-lt"/>
                          <a:ea typeface="+mn-ea"/>
                          <a:cs typeface="+mn-cs"/>
                        </a:rPr>
                        <a:t>Linjechef (Ordf.)</a:t>
                      </a:r>
                      <a:endParaRPr lang="sv-SE" sz="1200" b="1" kern="1200" dirty="0">
                        <a:solidFill>
                          <a:schemeClr val="lt1"/>
                        </a:solidFill>
                        <a:latin typeface="+mn-lt"/>
                        <a:ea typeface="+mn-ea"/>
                        <a:cs typeface="+mn-cs"/>
                      </a:endParaRPr>
                    </a:p>
                    <a:p>
                      <a:pPr marL="171450" lvl="1" indent="-171450" algn="l">
                        <a:buFont typeface="Arial" panose="020B0604020202020204" pitchFamily="34" charset="0"/>
                        <a:buChar char="•"/>
                      </a:pPr>
                      <a:r>
                        <a:rPr lang="sv-SE" sz="1200" b="1" kern="1200" baseline="0" dirty="0">
                          <a:solidFill>
                            <a:schemeClr val="lt1"/>
                          </a:solidFill>
                          <a:latin typeface="+mn-lt"/>
                          <a:ea typeface="+mn-ea"/>
                          <a:cs typeface="+mn-cs"/>
                        </a:rPr>
                        <a:t>Processtekniker</a:t>
                      </a:r>
                    </a:p>
                    <a:p>
                      <a:pPr marL="171450" lvl="1" indent="-171450" algn="l">
                        <a:buFont typeface="Arial" panose="020B0604020202020204" pitchFamily="34" charset="0"/>
                        <a:buChar char="•"/>
                      </a:pPr>
                      <a:r>
                        <a:rPr lang="sv-SE" sz="1200" b="1" kern="1200" baseline="0" dirty="0">
                          <a:solidFill>
                            <a:schemeClr val="lt1"/>
                          </a:solidFill>
                          <a:latin typeface="+mn-lt"/>
                          <a:ea typeface="+mn-ea"/>
                          <a:cs typeface="+mn-cs"/>
                        </a:rPr>
                        <a:t>Processingenjör</a:t>
                      </a:r>
                    </a:p>
                    <a:p>
                      <a:pPr marL="171450" lvl="1" indent="-171450" algn="l">
                        <a:buFont typeface="Arial" panose="020B0604020202020204" pitchFamily="34" charset="0"/>
                        <a:buChar char="•"/>
                      </a:pPr>
                      <a:r>
                        <a:rPr lang="sv-SE" sz="1200" b="1" kern="1200" baseline="0" dirty="0">
                          <a:solidFill>
                            <a:schemeClr val="lt1"/>
                          </a:solidFill>
                          <a:latin typeface="+mn-lt"/>
                          <a:ea typeface="+mn-ea"/>
                          <a:cs typeface="+mn-cs"/>
                        </a:rPr>
                        <a:t>Gruppchef/er (Sammankallande/protokollförande)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Pappers</a:t>
                      </a:r>
                      <a:r>
                        <a:rPr lang="sv-SE" sz="1200" b="1" kern="1200" baseline="0" dirty="0">
                          <a:solidFill>
                            <a:schemeClr val="lt1"/>
                          </a:solidFill>
                          <a:latin typeface="+mn-lt"/>
                          <a:ea typeface="+mn-ea"/>
                          <a:cs typeface="+mn-cs"/>
                        </a:rPr>
                        <a:t> (1-6 ledamöter varav 1 Sk</a:t>
                      </a:r>
                      <a:r>
                        <a:rPr lang="sv-SE" sz="1200" b="1" kern="1200" baseline="0" dirty="0">
                          <a:solidFill>
                            <a:schemeClr val="bg1"/>
                          </a:solidFill>
                          <a:latin typeface="+mn-lt"/>
                          <a:ea typeface="+mn-ea"/>
                          <a:cs typeface="+mn-cs"/>
                        </a:rPr>
                        <a:t>yddsombud och 1 styrelserepresentant (justeringsperson))</a:t>
                      </a:r>
                    </a:p>
                    <a:p>
                      <a:pPr marL="171450" lvl="1" indent="-171450" algn="l" defTabSz="914400" rtl="0" eaLnBrk="1" latinLnBrk="0" hangingPunct="1">
                        <a:buFont typeface="Arial" panose="020B0604020202020204" pitchFamily="34" charset="0"/>
                        <a:buChar char="•"/>
                      </a:pPr>
                      <a:r>
                        <a:rPr lang="sv-SE" sz="1200" b="1" kern="1200" baseline="0" dirty="0">
                          <a:solidFill>
                            <a:schemeClr val="lt1"/>
                          </a:solidFill>
                          <a:latin typeface="+mn-lt"/>
                          <a:ea typeface="+mn-ea"/>
                          <a:cs typeface="+mn-cs"/>
                        </a:rPr>
                        <a:t>Unionen/SVING (1-3 ledamöter, valfritt)</a:t>
                      </a:r>
                      <a:endParaRPr lang="sv-SE" sz="1200" b="1" kern="1200" dirty="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dirty="0"/>
                        <a:t>Syfte:</a:t>
                      </a:r>
                    </a:p>
                    <a:p>
                      <a:pPr marL="0" marR="0" indent="0" algn="l" rtl="0" eaLnBrk="1" fontAlgn="auto" latinLnBrk="0" hangingPunct="1">
                        <a:lnSpc>
                          <a:spcPct val="100000"/>
                        </a:lnSpc>
                        <a:spcBef>
                          <a:spcPts val="0"/>
                        </a:spcBef>
                        <a:spcAft>
                          <a:spcPts val="0"/>
                        </a:spcAft>
                        <a:buClrTx/>
                        <a:buSzTx/>
                        <a:buFontTx/>
                        <a:buNone/>
                      </a:pPr>
                      <a:r>
                        <a:rPr lang="sv-SE" sz="1200" b="1" kern="1200" noProof="0">
                          <a:solidFill>
                            <a:schemeClr val="lt1"/>
                          </a:solidFill>
                          <a:latin typeface="+mn-lt"/>
                          <a:ea typeface="+mn-ea"/>
                          <a:cs typeface="+mn-cs"/>
                        </a:rPr>
                        <a:t>Vid Teamråd</a:t>
                      </a:r>
                      <a:r>
                        <a:rPr lang="sv-SE" sz="1200" noProof="0" dirty="0"/>
                        <a:t> behandlas medbestämmande och arbetsmiljöärenden inom de team där arbetsmiljöfrågan är komplex och kräver samordnande behandling. </a:t>
                      </a:r>
                    </a:p>
                    <a:p>
                      <a:pPr>
                        <a:spcAft>
                          <a:spcPts val="0"/>
                        </a:spcAft>
                        <a:tabLst>
                          <a:tab pos="900430" algn="l"/>
                          <a:tab pos="2880995" algn="l"/>
                        </a:tabLst>
                      </a:pPr>
                      <a:br>
                        <a:rPr lang="sv-SE" sz="1200" b="1" kern="1200" dirty="0">
                          <a:solidFill>
                            <a:srgbClr val="FFFFFF"/>
                          </a:solidFill>
                          <a:latin typeface="+mn-lt"/>
                          <a:ea typeface="+mn-ea"/>
                          <a:cs typeface="+mn-cs"/>
                        </a:rPr>
                      </a:br>
                      <a:endParaRPr lang="sv-SE" sz="1200" b="1" kern="1200" dirty="0">
                        <a:solidFill>
                          <a:srgbClr val="FFFFFF"/>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152928">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dirty="0"/>
                        <a:t>Föregående </a:t>
                      </a:r>
                      <a:r>
                        <a:rPr lang="sv-SE" sz="1200" b="0" baseline="0" dirty="0"/>
                        <a:t>protokoll/beslutslogg </a:t>
                      </a:r>
                    </a:p>
                  </a:txBody>
                  <a:tcPr marL="144000" marR="108000" marT="108000" marB="108000"/>
                </a:tc>
                <a:tc gridSpan="2">
                  <a:txBody>
                    <a:bodyPr/>
                    <a:lstStyle/>
                    <a:p>
                      <a:r>
                        <a:rPr lang="sv-SE" sz="1200" b="1" noProof="0" dirty="0"/>
                        <a:t>Output:</a:t>
                      </a:r>
                    </a:p>
                    <a:p>
                      <a:pPr marL="171450" indent="-171450">
                        <a:buFont typeface="Arial" panose="020B0604020202020204" pitchFamily="34" charset="0"/>
                        <a:buChar char="•"/>
                      </a:pPr>
                      <a:r>
                        <a:rPr lang="sv-SE" sz="1200" b="0" baseline="0" noProof="0" dirty="0"/>
                        <a:t>Protokoll/beslutslogg, justerat inom 5 arbetsdagar och delgivits Skyddskommittén</a:t>
                      </a:r>
                    </a:p>
                    <a:p>
                      <a:pPr marL="171450" lvl="0" indent="-171450">
                        <a:buFont typeface="Arial" panose="020B0604020202020204" pitchFamily="34" charset="0"/>
                        <a:buChar char="•"/>
                      </a:pPr>
                      <a:r>
                        <a:rPr lang="sv-SE" sz="1200" b="0" i="0" u="none" strike="noStrike" baseline="0" noProof="0" dirty="0">
                          <a:solidFill>
                            <a:srgbClr val="000000"/>
                          </a:solidFill>
                          <a:latin typeface="Calibri"/>
                        </a:rPr>
                        <a:t>Arbetsmiljöfrågor av övergripande karaktär hänskjuts till skyddskommittén. </a:t>
                      </a:r>
                      <a:r>
                        <a:rPr lang="sv-SE" sz="1200" b="0" i="0" u="none" strike="noStrike" baseline="0" noProof="0">
                          <a:solidFill>
                            <a:srgbClr val="000000"/>
                          </a:solidFill>
                          <a:latin typeface="Calibri"/>
                        </a:rPr>
                        <a:t>Övriga frågor lyfts i relevant forum.</a:t>
                      </a:r>
                      <a:endParaRPr lang="sv-SE" sz="1200" b="0" baseline="0" noProof="0"/>
                    </a:p>
                    <a:p>
                      <a:pPr marL="171450" lvl="0" indent="-171450">
                        <a:buFont typeface="Arial" panose="020B0604020202020204" pitchFamily="34" charset="0"/>
                        <a:buChar char="•"/>
                      </a:pPr>
                      <a:endParaRPr lang="sv-SE" sz="1200" b="0" baseline="0" noProof="0"/>
                    </a:p>
                    <a:p>
                      <a:pPr marL="171450" lvl="0" indent="-171450">
                        <a:buFont typeface="Arial" panose="020B0604020202020204" pitchFamily="34" charset="0"/>
                        <a:buChar char="•"/>
                      </a:pPr>
                      <a:endParaRPr lang="sv-SE" sz="1200" b="0" noProof="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3057629">
                <a:tc>
                  <a:txBody>
                    <a:bodyPr/>
                    <a:lstStyle/>
                    <a:p>
                      <a:r>
                        <a:rPr lang="sv-SE" sz="1200" b="1" dirty="0"/>
                        <a:t>Agenda</a:t>
                      </a:r>
                    </a:p>
                    <a:p>
                      <a:pPr marL="1714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kern="1200" noProof="0" dirty="0">
                          <a:solidFill>
                            <a:schemeClr val="dk1"/>
                          </a:solidFill>
                          <a:latin typeface="+mn-lt"/>
                          <a:ea typeface="+mn-ea"/>
                          <a:cs typeface="+mn-cs"/>
                        </a:rPr>
                        <a:t>Föregående protokoll</a:t>
                      </a:r>
                    </a:p>
                    <a:p>
                      <a:pPr marL="171450" marR="0" lvl="1" indent="-171450" algn="l">
                        <a:lnSpc>
                          <a:spcPct val="100000"/>
                        </a:lnSpc>
                        <a:spcBef>
                          <a:spcPts val="0"/>
                        </a:spcBef>
                        <a:spcAft>
                          <a:spcPts val="0"/>
                        </a:spcAft>
                        <a:buClrTx/>
                        <a:buSzTx/>
                        <a:buFont typeface="Arial" panose="020B0604020202020204" pitchFamily="34" charset="0"/>
                        <a:buChar char="•"/>
                      </a:pPr>
                      <a:r>
                        <a:rPr lang="sv-SE" sz="1200" b="0" kern="1200" noProof="0" dirty="0">
                          <a:solidFill>
                            <a:schemeClr val="dk1"/>
                          </a:solidFill>
                          <a:latin typeface="+mn-lt"/>
                          <a:ea typeface="+mn-ea"/>
                          <a:cs typeface="+mn-cs"/>
                        </a:rPr>
                        <a:t>Justeringsperson</a:t>
                      </a:r>
                    </a:p>
                    <a:p>
                      <a:pPr marL="171450" marR="0" lvl="1" indent="-171450" algn="l">
                        <a:lnSpc>
                          <a:spcPct val="100000"/>
                        </a:lnSpc>
                        <a:spcBef>
                          <a:spcPts val="0"/>
                        </a:spcBef>
                        <a:spcAft>
                          <a:spcPts val="0"/>
                        </a:spcAft>
                        <a:buClrTx/>
                        <a:buSzTx/>
                        <a:buFont typeface="Arial" panose="020B0604020202020204" pitchFamily="34" charset="0"/>
                        <a:buChar char="•"/>
                      </a:pPr>
                      <a:r>
                        <a:rPr lang="sv-SE" sz="1200" b="0" kern="1200" noProof="0" dirty="0">
                          <a:solidFill>
                            <a:schemeClr val="dk1"/>
                          </a:solidFill>
                          <a:latin typeface="+mn-lt"/>
                          <a:ea typeface="+mn-ea"/>
                          <a:cs typeface="+mn-cs"/>
                        </a:rPr>
                        <a:t>Systematiskt arbetsmiljöarbete (Till exempel uppföljning av riskbedömningar, skyddsronder, tillbud, riskobservationer </a:t>
                      </a:r>
                      <a:r>
                        <a:rPr lang="sv-SE" sz="1200" b="0" kern="1200" noProof="0" err="1">
                          <a:solidFill>
                            <a:schemeClr val="dk1"/>
                          </a:solidFill>
                          <a:latin typeface="+mn-lt"/>
                          <a:ea typeface="+mn-ea"/>
                          <a:cs typeface="+mn-cs"/>
                        </a:rPr>
                        <a:t>m.m</a:t>
                      </a:r>
                      <a:r>
                        <a:rPr lang="sv-SE" sz="1200" b="0" kern="1200" noProof="0" dirty="0">
                          <a:solidFill>
                            <a:schemeClr val="dk1"/>
                          </a:solidFill>
                          <a:latin typeface="+mn-lt"/>
                          <a:ea typeface="+mn-ea"/>
                          <a:cs typeface="+mn-cs"/>
                        </a:rPr>
                        <a:t>)</a:t>
                      </a:r>
                    </a:p>
                    <a:p>
                      <a:pPr marL="1714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noProof="0" dirty="0"/>
                        <a:t>Arbetsmiljöfrågorna inom området behandlas och diskuteras</a:t>
                      </a:r>
                    </a:p>
                    <a:p>
                      <a:pPr marL="1714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noProof="0" dirty="0"/>
                        <a:t>Teamspecifika </a:t>
                      </a:r>
                      <a:r>
                        <a:rPr lang="sv-SE" sz="1200" strike="sngStrike" noProof="0" dirty="0">
                          <a:solidFill>
                            <a:schemeClr val="tx1"/>
                          </a:solidFill>
                        </a:rPr>
                        <a:t>f</a:t>
                      </a:r>
                      <a:r>
                        <a:rPr lang="sv-SE" sz="1200" strike="noStrike" noProof="0" dirty="0">
                          <a:solidFill>
                            <a:schemeClr val="tx1"/>
                          </a:solidFill>
                        </a:rPr>
                        <a:t>örändringar</a:t>
                      </a:r>
                      <a:r>
                        <a:rPr lang="sv-SE" sz="1200" noProof="0" dirty="0">
                          <a:solidFill>
                            <a:schemeClr val="tx1"/>
                          </a:solidFill>
                        </a:rPr>
                        <a:t> </a:t>
                      </a:r>
                      <a:r>
                        <a:rPr lang="sv-SE" sz="1200" noProof="0" dirty="0"/>
                        <a:t>och deltagare i projekten</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noProof="0" dirty="0"/>
                        <a:t>Investeringar som påverkar teamet och har påverkan på arbetsmiljön</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noProof="0" dirty="0"/>
                        <a:t>Drift- och underhållsfrågor av samordnande natur</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noProof="0" dirty="0"/>
                        <a:t>Eventuellt planerade förändringar av lokaler, organisation, maskiner inom avdelningen.</a:t>
                      </a:r>
                    </a:p>
                    <a:p>
                      <a:pPr marL="171450" marR="0" lvl="1" indent="-171450" algn="l">
                        <a:lnSpc>
                          <a:spcPct val="100000"/>
                        </a:lnSpc>
                        <a:spcBef>
                          <a:spcPts val="0"/>
                        </a:spcBef>
                        <a:spcAft>
                          <a:spcPts val="0"/>
                        </a:spcAft>
                        <a:buClrTx/>
                        <a:buSzTx/>
                        <a:buFont typeface="Arial" panose="020B0604020202020204" pitchFamily="34" charset="0"/>
                        <a:buChar char="•"/>
                      </a:pPr>
                      <a:r>
                        <a:rPr lang="sv-SE" sz="1200" noProof="0" err="1">
                          <a:solidFill>
                            <a:schemeClr val="tx1"/>
                          </a:solidFill>
                        </a:rPr>
                        <a:t>Capex</a:t>
                      </a:r>
                      <a:r>
                        <a:rPr lang="sv-SE" sz="1200" noProof="0" dirty="0">
                          <a:solidFill>
                            <a:schemeClr val="tx1"/>
                          </a:solidFill>
                        </a:rPr>
                        <a:t>-lista och prioriteringsordning</a:t>
                      </a:r>
                    </a:p>
                    <a:p>
                      <a:pPr marL="171450" marR="0" lvl="1" indent="-171450" algn="l" rtl="0" eaLnBrk="1" fontAlgn="auto" latinLnBrk="0" hangingPunct="1">
                        <a:lnSpc>
                          <a:spcPct val="100000"/>
                        </a:lnSpc>
                        <a:spcBef>
                          <a:spcPts val="0"/>
                        </a:spcBef>
                        <a:spcAft>
                          <a:spcPts val="0"/>
                        </a:spcAft>
                        <a:buClrTx/>
                        <a:buSzTx/>
                        <a:buFont typeface="Arial" panose="020B0604020202020204" pitchFamily="34" charset="0"/>
                        <a:buChar char="•"/>
                      </a:pPr>
                      <a:endParaRPr lang="en-US" sz="1200" b="0" kern="1200">
                        <a:solidFill>
                          <a:schemeClr val="dk1"/>
                        </a:solidFill>
                        <a:latin typeface="+mn-lt"/>
                        <a:ea typeface="+mn-ea"/>
                        <a:cs typeface="+mn-cs"/>
                      </a:endParaRPr>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Börja och sluta i tid</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agendan och att vi håller oss till ämnet</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Låt alla komma till tals</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varandras åsikter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sidodiskussioner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telefonsamtal under mötet om inte aviserats i förväg</a:t>
                      </a:r>
                      <a:r>
                        <a:rPr lang="en-US" sz="1200" b="0" kern="1200" dirty="0">
                          <a:solidFill>
                            <a:schemeClr val="dk1"/>
                          </a:solidFill>
                          <a:latin typeface="+mn-lt"/>
                          <a:ea typeface="+mn-ea"/>
                          <a:cs typeface="+mn-cs"/>
                        </a:rPr>
                        <a:t>​</a:t>
                      </a:r>
                    </a:p>
                    <a:p>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2559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540712125"/>
              </p:ext>
            </p:extLst>
          </p:nvPr>
        </p:nvGraphicFramePr>
        <p:xfrm>
          <a:off x="2" y="-5"/>
          <a:ext cx="12191998" cy="6568045"/>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290818">
                <a:tc>
                  <a:txBody>
                    <a:bodyPr/>
                    <a:lstStyle/>
                    <a:p>
                      <a:r>
                        <a:rPr lang="sv-SE" sz="1200" dirty="0"/>
                        <a:t>Möte: </a:t>
                      </a:r>
                      <a:r>
                        <a:rPr lang="sv-SE" sz="1200" noProof="0" dirty="0"/>
                        <a:t>Skiftlagsträffar 1(2)</a:t>
                      </a:r>
                    </a:p>
                    <a:p>
                      <a:r>
                        <a:rPr lang="sv-SE" sz="1200" dirty="0"/>
                        <a:t>Frekvens: En gång per skiftcykel</a:t>
                      </a:r>
                      <a:endParaRPr lang="sv-SE" sz="1200" b="0" dirty="0"/>
                    </a:p>
                    <a:p>
                      <a:r>
                        <a:rPr lang="sv-SE" sz="1200" dirty="0"/>
                        <a:t>Dag: Första måndagen efter</a:t>
                      </a:r>
                      <a:r>
                        <a:rPr lang="sv-SE" sz="1200" baseline="0" dirty="0"/>
                        <a:t> </a:t>
                      </a:r>
                      <a:r>
                        <a:rPr lang="sv-SE" sz="1200" dirty="0"/>
                        <a:t>långledighet</a:t>
                      </a:r>
                      <a:endParaRPr lang="sv-SE" sz="1200" b="0" dirty="0"/>
                    </a:p>
                    <a:p>
                      <a:r>
                        <a:rPr lang="sv-SE" sz="1200" dirty="0"/>
                        <a:t>Tid:  Måndag 12:43-13:43</a:t>
                      </a:r>
                      <a:endParaRPr lang="sv-SE" sz="1200" b="0" dirty="0"/>
                    </a:p>
                    <a:p>
                      <a:r>
                        <a:rPr lang="sv-SE" sz="1200" dirty="0"/>
                        <a:t>Plats: Enligt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endParaRPr lang="sv-SE" sz="1200" b="1" kern="1200" dirty="0">
                        <a:solidFill>
                          <a:schemeClr val="lt1"/>
                        </a:solidFill>
                        <a:latin typeface="+mn-lt"/>
                        <a:ea typeface="+mn-ea"/>
                        <a:cs typeface="+mn-cs"/>
                      </a:endParaRP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Avdelningstekniker</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Skiftlaget för respektive linje</a:t>
                      </a:r>
                    </a:p>
                    <a:p>
                      <a:pPr marL="171450" lvl="1" indent="-171450" algn="l">
                        <a:buFont typeface="Arial" panose="020B0604020202020204" pitchFamily="34" charset="0"/>
                        <a:buChar char="•"/>
                      </a:pPr>
                      <a:r>
                        <a:rPr lang="sv-SE" sz="1200" b="1" i="0" u="none" strike="noStrike" kern="1200" noProof="0" dirty="0">
                          <a:solidFill>
                            <a:schemeClr val="lt1"/>
                          </a:solidFill>
                          <a:latin typeface="+mn-lt"/>
                          <a:ea typeface="+mn-ea"/>
                          <a:cs typeface="+mn-cs"/>
                        </a:rPr>
                        <a:t>Fabriksledningens representant (Deltar digitalt)</a:t>
                      </a:r>
                      <a:endParaRPr lang="sv-SE" sz="1200" b="1" i="0" kern="1200" dirty="0">
                        <a:solidFill>
                          <a:schemeClr val="lt1"/>
                        </a:solidFill>
                        <a:latin typeface="+mn-lt"/>
                        <a:ea typeface="+mn-ea"/>
                        <a:cs typeface="+mn-cs"/>
                      </a:endParaRPr>
                    </a:p>
                    <a:p>
                      <a:pPr marL="171450" lvl="1" indent="-171450" algn="l">
                        <a:buClr>
                          <a:srgbClr val="FFFFFF"/>
                        </a:buClr>
                        <a:buFont typeface="Arial,Sans-Serif" panose="020B0604020202020204" pitchFamily="34" charset="0"/>
                        <a:buChar char="•"/>
                      </a:pPr>
                      <a:r>
                        <a:rPr lang="sv-SE" sz="1200" b="1" i="1" u="none" strike="noStrike" kern="1200" noProof="0" dirty="0">
                          <a:solidFill>
                            <a:schemeClr val="lt1"/>
                          </a:solidFill>
                          <a:latin typeface="Calibri"/>
                        </a:rPr>
                        <a:t>Valfri: Processingenjör</a:t>
                      </a:r>
                      <a:endParaRPr lang="sv-SE" sz="1200" b="1" i="1" u="none" strike="noStrike" kern="1200" noProof="0" dirty="0">
                        <a:solidFill>
                          <a:srgbClr val="FFFFFF"/>
                        </a:solidFill>
                        <a:latin typeface="Calibri"/>
                      </a:endParaRPr>
                    </a:p>
                    <a:p>
                      <a:pPr marL="171450" lvl="1" indent="-171450" algn="l">
                        <a:buClr>
                          <a:srgbClr val="FFFFFF"/>
                        </a:buClr>
                        <a:buFont typeface="Arial,Sans-Serif" panose="020B0604020202020204" pitchFamily="34" charset="0"/>
                        <a:buChar char="•"/>
                      </a:pPr>
                      <a:r>
                        <a:rPr lang="sv-SE" sz="1200" b="1" i="1" u="none" strike="noStrike" kern="1200" noProof="0" dirty="0">
                          <a:solidFill>
                            <a:schemeClr val="lt1"/>
                          </a:solidFill>
                          <a:latin typeface="Calibri"/>
                        </a:rPr>
                        <a:t>Valfri: Linjechef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1" i="1" u="none" strike="noStrike" kern="1200" dirty="0">
                        <a:solidFill>
                          <a:schemeClr val="lt1"/>
                        </a:solidFill>
                        <a:latin typeface="Calibri"/>
                        <a:ea typeface="+mn-ea"/>
                        <a:cs typeface="+mn-cs"/>
                      </a:endParaRPr>
                    </a:p>
                    <a:p>
                      <a:pPr marL="171450" lvl="1" indent="-171450" algn="l">
                        <a:buClr>
                          <a:srgbClr val="FFFFFF"/>
                        </a:buClr>
                        <a:buFont typeface="Arial,Sans-Serif" panose="020B0604020202020204" pitchFamily="34" charset="0"/>
                        <a:buChar char="•"/>
                      </a:pPr>
                      <a:endParaRPr lang="sv-SE" i="1" dirty="0"/>
                    </a:p>
                    <a:p>
                      <a:pPr marL="171450" lvl="1" indent="-171450" algn="l">
                        <a:buClr>
                          <a:srgbClr val="FFFFFF"/>
                        </a:buClr>
                        <a:buFont typeface="Arial,Sans-Serif" panose="020B0604020202020204" pitchFamily="34" charset="0"/>
                        <a:buChar char="•"/>
                      </a:pPr>
                      <a:endParaRPr lang="sv-SE" sz="1200" b="1" i="0" u="none" strike="noStrike" kern="1200" noProof="0" dirty="0">
                        <a:solidFill>
                          <a:schemeClr val="lt1"/>
                        </a:solidFill>
                        <a:latin typeface="Calibri"/>
                      </a:endParaRPr>
                    </a:p>
                    <a:p>
                      <a:pPr marL="0" lvl="1" indent="0" algn="l">
                        <a:buNone/>
                      </a:pPr>
                      <a:r>
                        <a:rPr lang="sv-SE" sz="1200" b="1" kern="1200" dirty="0">
                          <a:solidFill>
                            <a:schemeClr val="lt1"/>
                          </a:solidFill>
                          <a:latin typeface="+mn-lt"/>
                          <a:ea typeface="+mn-ea"/>
                          <a:cs typeface="+mn-cs"/>
                        </a:rPr>
                        <a:t>Ersättare:</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1. Processingenjör</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2. Linjechef</a:t>
                      </a:r>
                      <a:endParaRPr lang="sv-SE" dirty="0"/>
                    </a:p>
                    <a:p>
                      <a:pPr marL="171450" lvl="1" indent="-171450" algn="l">
                        <a:buFont typeface="Arial" panose="020B0604020202020204" pitchFamily="34" charset="0"/>
                        <a:buChar char="•"/>
                      </a:pPr>
                      <a:endParaRPr lang="sv-SE" sz="1200" b="1" kern="1200" dirty="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dirty="0"/>
                        <a:t>Syfte:</a:t>
                      </a:r>
                    </a:p>
                    <a:p>
                      <a:pPr>
                        <a:spcAft>
                          <a:spcPts val="0"/>
                        </a:spcAft>
                      </a:pPr>
                      <a:r>
                        <a:rPr lang="sv-SE" sz="1200" b="1" kern="1200" dirty="0">
                          <a:solidFill>
                            <a:schemeClr val="lt1"/>
                          </a:solidFill>
                          <a:latin typeface="+mn-lt"/>
                          <a:ea typeface="+mn-ea"/>
                          <a:cs typeface="+mn-cs"/>
                        </a:rPr>
                        <a:t>Måndagens skiftlagsträff är till för att uppdatera</a:t>
                      </a:r>
                      <a:r>
                        <a:rPr lang="sv-SE" sz="1200" b="1" kern="1200" baseline="0" dirty="0">
                          <a:solidFill>
                            <a:schemeClr val="lt1"/>
                          </a:solidFill>
                          <a:latin typeface="+mn-lt"/>
                          <a:ea typeface="+mn-ea"/>
                          <a:cs typeface="+mn-cs"/>
                        </a:rPr>
                        <a:t> deltagarna i aktuella händelser på avdelningen (senaste 2 veckorna) och det som eventuellt berör oss från externt håll. Detta är ett informationsmöte med fokus på avdelningen.</a:t>
                      </a: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dirty="0"/>
                        <a:t>Tekniker visar och pratar om för avdelningen relevanta händelser och eventuella ändringar som gjorts senaste 17 dagarna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Fabriksledningens information</a:t>
                      </a:r>
                      <a:endParaRPr lang="sv-SE" sz="1200" b="0" kern="1200" dirty="0">
                        <a:solidFill>
                          <a:schemeClr val="dk1"/>
                        </a:solidFill>
                        <a:latin typeface="+mn-lt"/>
                        <a:ea typeface="+mn-ea"/>
                        <a:cs typeface="+mn-cs"/>
                      </a:endParaRPr>
                    </a:p>
                  </a:txBody>
                  <a:tcPr marL="144000" marR="108000" marT="108000" marB="108000"/>
                </a:tc>
                <a:tc gridSpan="2">
                  <a:txBody>
                    <a:bodyPr/>
                    <a:lstStyle/>
                    <a:p>
                      <a:r>
                        <a:rPr lang="sv-SE" sz="1200" b="1" noProof="0" dirty="0"/>
                        <a:t>Output:</a:t>
                      </a:r>
                    </a:p>
                    <a:p>
                      <a:pPr marL="171450" indent="-171450">
                        <a:buFont typeface="Arial" panose="020B0604020202020204" pitchFamily="34" charset="0"/>
                        <a:buChar char="•"/>
                      </a:pPr>
                      <a:r>
                        <a:rPr lang="sv-SE" sz="1200" b="0" noProof="0" dirty="0"/>
                        <a:t>En</a:t>
                      </a:r>
                      <a:r>
                        <a:rPr lang="sv-SE" sz="1200" b="0" baseline="0" noProof="0" dirty="0"/>
                        <a:t> ökad transparens, delaktighet och involvering i arbetsplatsen.</a:t>
                      </a:r>
                    </a:p>
                    <a:p>
                      <a:pPr marL="171450" indent="-171450">
                        <a:buFont typeface="Arial" panose="020B0604020202020204" pitchFamily="34" charset="0"/>
                        <a:buChar char="•"/>
                      </a:pPr>
                      <a:r>
                        <a:rPr lang="sv-SE" sz="1200" b="0" baseline="0" noProof="0" dirty="0"/>
                        <a:t>Kunskap om händelser och ändringar som påverkar individ, grupp och utrustning inom den egna avdelningen</a:t>
                      </a:r>
                    </a:p>
                    <a:p>
                      <a:pPr marL="171450" lvl="0" indent="-171450">
                        <a:buFont typeface="Arial" panose="020B0604020202020204" pitchFamily="34" charset="0"/>
                        <a:buChar char="•"/>
                      </a:pPr>
                      <a:r>
                        <a:rPr lang="sv-SE" sz="1200" b="0" i="0" u="none" strike="noStrike" baseline="0" noProof="0" dirty="0">
                          <a:solidFill>
                            <a:srgbClr val="000000"/>
                          </a:solidFill>
                          <a:latin typeface="Calibri"/>
                        </a:rPr>
                        <a:t>Kunskap om händelser och ändringar som påverkar individ, grupp och utrustning inom andra avdelningar</a:t>
                      </a:r>
                    </a:p>
                    <a:p>
                      <a:pPr marL="171450" lvl="0" indent="-171450">
                        <a:buFont typeface="Arial" panose="020B0604020202020204" pitchFamily="34" charset="0"/>
                        <a:buChar char="•"/>
                      </a:pPr>
                      <a:r>
                        <a:rPr lang="sv-SE" sz="1200" b="0" i="0" u="none" strike="noStrike" baseline="0" noProof="0" dirty="0">
                          <a:solidFill>
                            <a:srgbClr val="000000"/>
                          </a:solidFill>
                          <a:latin typeface="Calibri"/>
                        </a:rPr>
                        <a:t>Frågor till Teamrådet</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dirty="0"/>
                        <a:t>Agenda:</a:t>
                      </a:r>
                    </a:p>
                    <a:p>
                      <a:pPr marL="171450" indent="-171450">
                        <a:buFont typeface="Arial" panose="020B0604020202020204" pitchFamily="34" charset="0"/>
                        <a:buChar char="•"/>
                      </a:pPr>
                      <a:r>
                        <a:rPr lang="sv-SE" sz="1200" b="0" kern="1200" dirty="0">
                          <a:solidFill>
                            <a:schemeClr val="dk1"/>
                          </a:solidFill>
                          <a:latin typeface="+mn-lt"/>
                          <a:ea typeface="+mn-ea"/>
                          <a:cs typeface="+mn-cs"/>
                        </a:rPr>
                        <a:t>Hälsa &amp; säkerhet</a:t>
                      </a:r>
                      <a:r>
                        <a:rPr lang="sv-SE" sz="1200" b="0" kern="1200" baseline="0" dirty="0">
                          <a:solidFill>
                            <a:schemeClr val="dk1"/>
                          </a:solidFill>
                          <a:latin typeface="+mn-lt"/>
                          <a:ea typeface="+mn-ea"/>
                          <a:cs typeface="+mn-cs"/>
                        </a:rPr>
                        <a:t> Här och Nu</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dirty="0">
                          <a:solidFill>
                            <a:schemeClr val="dk1"/>
                          </a:solidFill>
                          <a:latin typeface="+mn-lt"/>
                          <a:ea typeface="+mn-ea"/>
                          <a:cs typeface="+mn-cs"/>
                        </a:rPr>
                        <a:t>Händelser och ändringar inom avdelningen de senaste 17 dagarna</a:t>
                      </a:r>
                    </a:p>
                    <a:p>
                      <a:pPr marL="628650" lvl="1" indent="-171450">
                        <a:buFont typeface="Wingdings" panose="020B0604020202020204" pitchFamily="34" charset="0"/>
                        <a:buChar char="Ø"/>
                      </a:pPr>
                      <a:r>
                        <a:rPr lang="sv-SE" sz="1200" b="0" kern="1200" err="1">
                          <a:solidFill>
                            <a:schemeClr val="dk1"/>
                          </a:solidFill>
                          <a:latin typeface="+mn-lt"/>
                          <a:ea typeface="+mn-ea"/>
                          <a:cs typeface="+mn-cs"/>
                        </a:rPr>
                        <a:t>ProTAK</a:t>
                      </a:r>
                      <a:endParaRPr lang="sv-SE" sz="1200" b="0" kern="1200" dirty="0">
                        <a:solidFill>
                          <a:schemeClr val="dk1"/>
                        </a:solidFill>
                        <a:latin typeface="+mn-lt"/>
                        <a:ea typeface="+mn-ea"/>
                        <a:cs typeface="+mn-cs"/>
                      </a:endParaRPr>
                    </a:p>
                    <a:p>
                      <a:pPr marL="628650" lvl="1" indent="-171450">
                        <a:buFont typeface="Wingdings" panose="020B0604020202020204" pitchFamily="34" charset="0"/>
                        <a:buChar char="Ø"/>
                      </a:pPr>
                      <a:r>
                        <a:rPr lang="sv-SE" sz="1200" b="0" kern="1200" dirty="0">
                          <a:solidFill>
                            <a:schemeClr val="dk1"/>
                          </a:solidFill>
                          <a:latin typeface="+mn-lt"/>
                          <a:ea typeface="+mn-ea"/>
                          <a:cs typeface="+mn-cs"/>
                        </a:rPr>
                        <a:t>Ändrade körsätt</a:t>
                      </a:r>
                    </a:p>
                    <a:p>
                      <a:pPr marL="628650" lvl="1" indent="-171450">
                        <a:buFont typeface="Wingdings" panose="020B0604020202020204" pitchFamily="34" charset="0"/>
                        <a:buChar char="Ø"/>
                      </a:pPr>
                      <a:r>
                        <a:rPr lang="sv-SE" sz="1200" b="0" kern="1200" dirty="0">
                          <a:solidFill>
                            <a:schemeClr val="dk1"/>
                          </a:solidFill>
                          <a:latin typeface="+mn-lt"/>
                          <a:ea typeface="+mn-ea"/>
                          <a:cs typeface="+mn-cs"/>
                        </a:rPr>
                        <a:t>Ändringar DCS</a:t>
                      </a:r>
                    </a:p>
                    <a:p>
                      <a:pPr marL="171450" lvl="0" indent="-171450">
                        <a:buFont typeface="Arial" panose="020B0604020202020204" pitchFamily="34" charset="0"/>
                        <a:buChar char="•"/>
                      </a:pPr>
                      <a:r>
                        <a:rPr lang="sv-SE" sz="1200" b="0" kern="1200" dirty="0">
                          <a:solidFill>
                            <a:schemeClr val="dk1"/>
                          </a:solidFill>
                          <a:latin typeface="+mn-lt"/>
                          <a:ea typeface="+mn-ea"/>
                          <a:cs typeface="+mn-cs"/>
                        </a:rPr>
                        <a:t>Aktuell s</a:t>
                      </a:r>
                      <a:r>
                        <a:rPr lang="sv-SE" sz="1200" b="0" kern="1200" baseline="0" dirty="0">
                          <a:solidFill>
                            <a:schemeClr val="dk1"/>
                          </a:solidFill>
                          <a:latin typeface="+mn-lt"/>
                          <a:ea typeface="+mn-ea"/>
                          <a:cs typeface="+mn-cs"/>
                        </a:rPr>
                        <a:t>tatus på avdelningen</a:t>
                      </a:r>
                    </a:p>
                    <a:p>
                      <a:pPr marL="628650" lvl="1" indent="-171450">
                        <a:buFont typeface="Wingdings" panose="020B0604020202020204" pitchFamily="34" charset="0"/>
                        <a:buChar char="Ø"/>
                      </a:pPr>
                      <a:r>
                        <a:rPr lang="sv-SE" sz="1200" b="0" kern="1200" baseline="0" dirty="0">
                          <a:solidFill>
                            <a:schemeClr val="dk1"/>
                          </a:solidFill>
                          <a:latin typeface="+mn-lt"/>
                          <a:ea typeface="+mn-ea"/>
                          <a:cs typeface="+mn-cs"/>
                        </a:rPr>
                        <a:t>Avvikelser – orsaker</a:t>
                      </a:r>
                    </a:p>
                    <a:p>
                      <a:pPr marL="171450" lvl="0" indent="-171450">
                        <a:buFont typeface="Arial" panose="020B0604020202020204" pitchFamily="34" charset="0"/>
                        <a:buChar char="•"/>
                      </a:pPr>
                      <a:r>
                        <a:rPr lang="sv-SE" sz="1200" b="0" kern="1200" baseline="0" dirty="0">
                          <a:solidFill>
                            <a:schemeClr val="dk1"/>
                          </a:solidFill>
                          <a:latin typeface="+mn-lt"/>
                          <a:ea typeface="+mn-ea"/>
                          <a:cs typeface="+mn-cs"/>
                        </a:rPr>
                        <a:t>Kommande planerade händelser på avdelningen</a:t>
                      </a:r>
                    </a:p>
                    <a:p>
                      <a:pPr marL="171450" lvl="0" indent="-171450">
                        <a:buFont typeface="Arial" panose="020B0604020202020204" pitchFamily="34" charset="0"/>
                        <a:buChar char="•"/>
                      </a:pPr>
                      <a:r>
                        <a:rPr lang="sv-SE" sz="1200" b="0" kern="1200" baseline="0" dirty="0">
                          <a:solidFill>
                            <a:schemeClr val="dk1"/>
                          </a:solidFill>
                          <a:latin typeface="+mn-lt"/>
                          <a:ea typeface="+mn-ea"/>
                          <a:cs typeface="+mn-cs"/>
                        </a:rPr>
                        <a:t>Händelser inom övriga fabriken</a:t>
                      </a:r>
                    </a:p>
                    <a:p>
                      <a:pPr marL="171450" indent="-171450">
                        <a:buFont typeface="Arial" panose="020B0604020202020204" pitchFamily="34" charset="0"/>
                        <a:buChar char="•"/>
                      </a:pPr>
                      <a:r>
                        <a:rPr lang="sv-SE" sz="1200" b="0" kern="1200" dirty="0">
                          <a:solidFill>
                            <a:schemeClr val="dk1"/>
                          </a:solidFill>
                          <a:latin typeface="+mn-lt"/>
                          <a:ea typeface="+mn-ea"/>
                          <a:cs typeface="+mn-cs"/>
                        </a:rPr>
                        <a:t>Övriga</a:t>
                      </a:r>
                      <a:r>
                        <a:rPr lang="sv-SE" sz="1200" b="0" kern="1200" baseline="0" dirty="0">
                          <a:solidFill>
                            <a:schemeClr val="dk1"/>
                          </a:solidFill>
                          <a:latin typeface="+mn-lt"/>
                          <a:ea typeface="+mn-ea"/>
                          <a:cs typeface="+mn-cs"/>
                        </a:rPr>
                        <a:t> frågor</a:t>
                      </a:r>
                    </a:p>
                    <a:p>
                      <a:pPr marL="628650" lvl="1" indent="-171450">
                        <a:buFont typeface="Wingdings" panose="020B0604020202020204" pitchFamily="34" charset="0"/>
                        <a:buChar char="Ø"/>
                      </a:pPr>
                      <a:r>
                        <a:rPr lang="sv-SE" sz="1200" b="0" i="0" u="none" strike="noStrike" kern="1200" baseline="0" noProof="0" dirty="0">
                          <a:solidFill>
                            <a:schemeClr val="dk1"/>
                          </a:solidFill>
                          <a:latin typeface="Calibri"/>
                        </a:rPr>
                        <a:t>Förbättringsförslag</a:t>
                      </a:r>
                      <a:endParaRPr lang="sv-SE" sz="1200" b="0" kern="1200" baseline="0" dirty="0">
                        <a:solidFill>
                          <a:schemeClr val="dk1"/>
                        </a:solidFill>
                        <a:latin typeface="+mn-lt"/>
                        <a:ea typeface="+mn-ea"/>
                        <a:cs typeface="+mn-cs"/>
                      </a:endParaRPr>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0107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5"/>
          <a:ext cx="12191998" cy="6173983"/>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290818">
                <a:tc>
                  <a:txBody>
                    <a:bodyPr/>
                    <a:lstStyle/>
                    <a:p>
                      <a:r>
                        <a:rPr lang="sv-SE" sz="1200"/>
                        <a:t>Möte: </a:t>
                      </a:r>
                      <a:r>
                        <a:rPr lang="sv-SE" sz="1200" noProof="0"/>
                        <a:t>Skiftlagsträffar 2(2)</a:t>
                      </a:r>
                    </a:p>
                    <a:p>
                      <a:r>
                        <a:rPr lang="sv-SE" sz="1200"/>
                        <a:t>Frekvens: En gång per skiftcykel</a:t>
                      </a:r>
                      <a:endParaRPr lang="sv-SE" sz="1200" b="0"/>
                    </a:p>
                    <a:p>
                      <a:r>
                        <a:rPr lang="sv-SE" sz="1200"/>
                        <a:t>Dag: Torsdag </a:t>
                      </a:r>
                      <a:r>
                        <a:rPr lang="sv-SE" sz="1200" baseline="0"/>
                        <a:t>vecka 4 i skiftcykeln</a:t>
                      </a:r>
                      <a:endParaRPr lang="sv-SE" sz="1200" b="0"/>
                    </a:p>
                    <a:p>
                      <a:r>
                        <a:rPr lang="sv-SE" sz="1200"/>
                        <a:t>Tid:  Torsdag 12:43-13:43</a:t>
                      </a:r>
                      <a:endParaRPr lang="sv-SE" sz="1200" b="0"/>
                    </a:p>
                    <a:p>
                      <a:r>
                        <a:rPr lang="sv-SE" sz="1200"/>
                        <a:t>Plats: Enligt respektive</a:t>
                      </a:r>
                      <a:r>
                        <a:rPr lang="sv-SE" sz="1200" baseline="0"/>
                        <a:t> kallelse</a:t>
                      </a:r>
                      <a:endParaRPr lang="sv-SE" sz="1200" b="0" kern="1200">
                        <a:solidFill>
                          <a:schemeClr val="tx1"/>
                        </a:solidFill>
                        <a:latin typeface="Arial" pitchFamily="34" charset="0"/>
                        <a:ea typeface="+mn-ea"/>
                        <a:cs typeface="Arial" pitchFamily="34" charset="0"/>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a:t>Deltagare:</a:t>
                      </a:r>
                    </a:p>
                    <a:p>
                      <a:pPr marL="171450" lvl="1" indent="-171450" algn="l" defTabSz="914400" rtl="0" eaLnBrk="1" latinLnBrk="0" hangingPunct="1">
                        <a:buFont typeface="Arial" panose="020B0604020202020204" pitchFamily="34" charset="0"/>
                        <a:buChar char="•"/>
                      </a:pPr>
                      <a:r>
                        <a:rPr lang="sv-SE" sz="1200" b="1" kern="1200">
                          <a:solidFill>
                            <a:schemeClr val="lt1"/>
                          </a:solidFill>
                          <a:latin typeface="+mn-lt"/>
                          <a:ea typeface="+mn-ea"/>
                          <a:cs typeface="+mn-cs"/>
                        </a:rPr>
                        <a:t>Gruppchef</a:t>
                      </a:r>
                    </a:p>
                    <a:p>
                      <a:pPr marL="171450" lvl="1" indent="-171450" algn="l" defTabSz="914400" rtl="0" eaLnBrk="1" latinLnBrk="0" hangingPunct="1">
                        <a:buFont typeface="Arial" panose="020B0604020202020204" pitchFamily="34" charset="0"/>
                        <a:buChar char="•"/>
                      </a:pPr>
                      <a:r>
                        <a:rPr lang="sv-SE" sz="1200" b="1" kern="1200">
                          <a:solidFill>
                            <a:schemeClr val="lt1"/>
                          </a:solidFill>
                          <a:latin typeface="+mn-lt"/>
                          <a:ea typeface="+mn-ea"/>
                          <a:cs typeface="+mn-cs"/>
                        </a:rPr>
                        <a:t>Skiftlaget för respektive</a:t>
                      </a:r>
                      <a:r>
                        <a:rPr lang="sv-SE" sz="1200" b="1" kern="1200" baseline="0">
                          <a:solidFill>
                            <a:schemeClr val="lt1"/>
                          </a:solidFill>
                          <a:latin typeface="+mn-lt"/>
                          <a:ea typeface="+mn-ea"/>
                          <a:cs typeface="+mn-cs"/>
                        </a:rPr>
                        <a:t> Linje</a:t>
                      </a:r>
                      <a:endParaRPr lang="sv-SE" sz="1200" b="1" kern="1200">
                        <a:solidFill>
                          <a:schemeClr val="lt1"/>
                        </a:solidFill>
                        <a:latin typeface="+mn-lt"/>
                        <a:ea typeface="+mn-ea"/>
                        <a:cs typeface="+mn-cs"/>
                      </a:endParaRPr>
                    </a:p>
                    <a:p>
                      <a:pPr marL="93663" lvl="1" indent="-93663" algn="l" defTabSz="914400" rtl="0" eaLnBrk="1" latinLnBrk="0" hangingPunct="1"/>
                      <a:endParaRPr lang="sv-SE" sz="1200" b="1" kern="120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a:t>Syfte:</a:t>
                      </a:r>
                    </a:p>
                    <a:p>
                      <a:pPr>
                        <a:spcAft>
                          <a:spcPts val="0"/>
                        </a:spcAft>
                      </a:pPr>
                      <a:r>
                        <a:rPr lang="sv-SE" sz="1200" b="1" kern="1200">
                          <a:solidFill>
                            <a:schemeClr val="lt1"/>
                          </a:solidFill>
                          <a:latin typeface="+mn-lt"/>
                          <a:ea typeface="+mn-ea"/>
                          <a:cs typeface="+mn-cs"/>
                        </a:rPr>
                        <a:t>Torsdagens skiftlagsträff är per respektive Linje/arbetsplats och hanterar mestadels arbetsmiljöfrågor samt informerar om diverse genomförda och kommande förändringar för den aktuella arbetsplatsen.</a:t>
                      </a:r>
                      <a:r>
                        <a:rPr lang="sv-SE" sz="1200" b="1" kern="1200" baseline="0">
                          <a:solidFill>
                            <a:schemeClr val="lt1"/>
                          </a:solidFill>
                          <a:latin typeface="+mn-lt"/>
                          <a:ea typeface="+mn-ea"/>
                          <a:cs typeface="+mn-cs"/>
                        </a:rPr>
                        <a:t> Detta är ett informationsmöte på skiftlagets respektive arbetsplats.</a:t>
                      </a:r>
                      <a:endParaRPr lang="sv-SE" sz="1200" b="1" kern="120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a:t>Gruppchef förbereder för mötet relevant information enligt agendan</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noProof="0"/>
                        <a:t>En</a:t>
                      </a:r>
                      <a:r>
                        <a:rPr lang="sv-SE" sz="1200" b="0" baseline="0" noProof="0"/>
                        <a:t> ökad transparens, delaktighet och involvering i arbetsplatsen</a:t>
                      </a:r>
                    </a:p>
                    <a:p>
                      <a:pPr marL="171450" indent="-171450">
                        <a:buFont typeface="Arial" panose="020B0604020202020204" pitchFamily="34" charset="0"/>
                        <a:buChar char="•"/>
                      </a:pPr>
                      <a:r>
                        <a:rPr lang="sv-SE" sz="1200" b="0" baseline="0" noProof="0"/>
                        <a:t>Dokumenterade aktiviteter (</a:t>
                      </a:r>
                      <a:r>
                        <a:rPr lang="sv-SE" sz="1200" b="0" baseline="0" noProof="0" err="1"/>
                        <a:t>Engagement</a:t>
                      </a:r>
                      <a:r>
                        <a:rPr lang="sv-SE" sz="1200" b="0" baseline="0" noProof="0"/>
                        <a:t> board, </a:t>
                      </a:r>
                      <a:r>
                        <a:rPr lang="sv-SE" sz="1200" b="0" baseline="0" noProof="0" err="1"/>
                        <a:t>Toolbox</a:t>
                      </a:r>
                      <a:r>
                        <a:rPr lang="sv-SE" sz="1200" b="0" baseline="0" noProof="0"/>
                        <a:t> talk, säkerhetsutbildning/säkerhetsreglerna)</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a:t>Agenda:</a:t>
                      </a:r>
                    </a:p>
                    <a:p>
                      <a:pPr marL="171450" indent="-171450">
                        <a:buFont typeface="Arial" panose="020B0604020202020204" pitchFamily="34" charset="0"/>
                        <a:buChar char="•"/>
                      </a:pPr>
                      <a:r>
                        <a:rPr lang="sv-SE" sz="1200" b="0" kern="1200">
                          <a:solidFill>
                            <a:schemeClr val="dk1"/>
                          </a:solidFill>
                          <a:latin typeface="+mn-lt"/>
                          <a:ea typeface="+mn-ea"/>
                          <a:cs typeface="+mn-cs"/>
                        </a:rPr>
                        <a:t>Hälsa &amp; säkerhet</a:t>
                      </a:r>
                      <a:r>
                        <a:rPr lang="sv-SE" sz="1200" b="0" kern="1200" baseline="0">
                          <a:solidFill>
                            <a:schemeClr val="dk1"/>
                          </a:solidFill>
                          <a:latin typeface="+mn-lt"/>
                          <a:ea typeface="+mn-ea"/>
                          <a:cs typeface="+mn-cs"/>
                        </a:rPr>
                        <a:t> ”Här och Nu”</a:t>
                      </a:r>
                      <a:endParaRPr lang="sv-SE" sz="1200" b="0" kern="1200">
                        <a:solidFill>
                          <a:schemeClr val="dk1"/>
                        </a:solidFill>
                        <a:latin typeface="+mn-lt"/>
                        <a:ea typeface="+mn-ea"/>
                        <a:cs typeface="+mn-cs"/>
                      </a:endParaRP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Hälsa &amp; Säkerhet</a:t>
                      </a:r>
                    </a:p>
                    <a:p>
                      <a:pPr marL="628650" lvl="2" indent="-171450" algn="l" defTabSz="914400" rtl="0" eaLnBrk="1" latinLnBrk="0" hangingPunct="1">
                        <a:buFont typeface="Wingdings" panose="05000000000000000000" pitchFamily="2" charset="2"/>
                        <a:buChar char="Ø"/>
                      </a:pPr>
                      <a:r>
                        <a:rPr lang="sv-SE" sz="1200" b="0" kern="1200" err="1">
                          <a:solidFill>
                            <a:schemeClr val="dk1"/>
                          </a:solidFill>
                          <a:latin typeface="+mn-lt"/>
                          <a:ea typeface="+mn-ea"/>
                          <a:cs typeface="+mn-cs"/>
                        </a:rPr>
                        <a:t>Engagement</a:t>
                      </a:r>
                      <a:r>
                        <a:rPr lang="sv-SE" sz="1200" b="0" kern="1200">
                          <a:solidFill>
                            <a:schemeClr val="dk1"/>
                          </a:solidFill>
                          <a:latin typeface="+mn-lt"/>
                          <a:ea typeface="+mn-ea"/>
                          <a:cs typeface="+mn-cs"/>
                        </a:rPr>
                        <a:t> board</a:t>
                      </a:r>
                    </a:p>
                    <a:p>
                      <a:pPr marL="628650" lvl="2" indent="-171450" algn="l" defTabSz="914400" rtl="0" eaLnBrk="1" latinLnBrk="0" hangingPunct="1">
                        <a:buFont typeface="Wingdings" panose="05000000000000000000" pitchFamily="2" charset="2"/>
                        <a:buChar char="Ø"/>
                      </a:pPr>
                      <a:r>
                        <a:rPr lang="sv-SE" sz="1200" b="0" kern="1200" err="1">
                          <a:solidFill>
                            <a:schemeClr val="dk1"/>
                          </a:solidFill>
                          <a:latin typeface="+mn-lt"/>
                          <a:ea typeface="+mn-ea"/>
                          <a:cs typeface="+mn-cs"/>
                        </a:rPr>
                        <a:t>Toolbox</a:t>
                      </a:r>
                      <a:r>
                        <a:rPr lang="sv-SE" sz="1200" b="0" kern="1200">
                          <a:solidFill>
                            <a:schemeClr val="dk1"/>
                          </a:solidFill>
                          <a:latin typeface="+mn-lt"/>
                          <a:ea typeface="+mn-ea"/>
                          <a:cs typeface="+mn-cs"/>
                        </a:rPr>
                        <a:t> talk</a:t>
                      </a:r>
                    </a:p>
                    <a:p>
                      <a:pPr marL="628650" lvl="2" indent="-171450" algn="l" defTabSz="914400" rtl="0" eaLnBrk="1" latinLnBrk="0" hangingPunct="1">
                        <a:buFont typeface="Wingdings" panose="05000000000000000000" pitchFamily="2" charset="2"/>
                        <a:buChar char="Ø"/>
                      </a:pPr>
                      <a:r>
                        <a:rPr lang="sv-SE" sz="1200" b="0" kern="1200">
                          <a:solidFill>
                            <a:schemeClr val="dk1"/>
                          </a:solidFill>
                          <a:latin typeface="+mn-lt"/>
                          <a:ea typeface="+mn-ea"/>
                          <a:cs typeface="+mn-cs"/>
                        </a:rPr>
                        <a:t>Säkerhetsreglerna</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Bemanning</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Nya instruktioner &amp; rutiner</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Utbildningar och/eller andra kommande aktiviteter </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Förändringsprojekt</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Aktuellt</a:t>
                      </a:r>
                    </a:p>
                    <a:p>
                      <a:pPr marL="171450" indent="-171450" algn="l" defTabSz="914400" rtl="0" eaLnBrk="1" latinLnBrk="0" hangingPunct="1">
                        <a:buFont typeface="Arial" panose="020B0604020202020204" pitchFamily="34" charset="0"/>
                        <a:buChar char="•"/>
                      </a:pPr>
                      <a:r>
                        <a:rPr lang="sv-SE" sz="1200" b="0" kern="1200">
                          <a:solidFill>
                            <a:schemeClr val="dk1"/>
                          </a:solidFill>
                          <a:latin typeface="+mn-lt"/>
                          <a:ea typeface="+mn-ea"/>
                          <a:cs typeface="+mn-cs"/>
                        </a:rPr>
                        <a:t>Övriga frågor</a:t>
                      </a:r>
                    </a:p>
                  </a:txBody>
                  <a:tcPr marL="144000" marR="108000" marT="108000" marB="108000"/>
                </a:tc>
                <a:tc>
                  <a:txBody>
                    <a:bodyPr/>
                    <a:lstStyle/>
                    <a:p>
                      <a:r>
                        <a:rPr lang="sv-SE" sz="1200" b="1"/>
                        <a:t>Nyckeltal/KPI:</a:t>
                      </a:r>
                    </a:p>
                    <a:p>
                      <a:r>
                        <a:rPr lang="sv-SE" sz="1200" b="0" kern="120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93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5"/>
          <a:ext cx="12191998" cy="6317280"/>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1748906">
                <a:tc>
                  <a:txBody>
                    <a:bodyPr/>
                    <a:lstStyle/>
                    <a:p>
                      <a:r>
                        <a:rPr lang="sv-SE" sz="1200" dirty="0"/>
                        <a:t>Möte: </a:t>
                      </a:r>
                      <a:r>
                        <a:rPr lang="sv-SE" sz="1200" noProof="0" dirty="0"/>
                        <a:t>Kemikaliegruppen (KG)</a:t>
                      </a:r>
                    </a:p>
                    <a:p>
                      <a:r>
                        <a:rPr lang="sv-SE" sz="1200" dirty="0"/>
                        <a:t>Frekvens: Varje månad</a:t>
                      </a:r>
                      <a:endParaRPr lang="sv-SE" sz="1200" b="0" dirty="0"/>
                    </a:p>
                    <a:p>
                      <a:r>
                        <a:rPr lang="sv-SE" sz="1200" dirty="0"/>
                        <a:t>Dag: </a:t>
                      </a:r>
                      <a:r>
                        <a:rPr lang="sv-SE" sz="1200" b="1" i="0" u="none" strike="noStrike" noProof="0" dirty="0">
                          <a:solidFill>
                            <a:srgbClr val="FFFFFF"/>
                          </a:solidFill>
                          <a:latin typeface="Calibri"/>
                        </a:rPr>
                        <a:t>Enligt respektive kallelse</a:t>
                      </a:r>
                      <a:endParaRPr lang="sv-SE" sz="1200" b="0" dirty="0"/>
                    </a:p>
                    <a:p>
                      <a:r>
                        <a:rPr lang="sv-SE" sz="1200" dirty="0"/>
                        <a:t>Tid:  Enligt </a:t>
                      </a:r>
                      <a:r>
                        <a:rPr lang="sv-SE" sz="1200" b="1" i="0" u="none" strike="noStrike" noProof="0" dirty="0">
                          <a:solidFill>
                            <a:srgbClr val="FFFFFF"/>
                          </a:solidFill>
                          <a:latin typeface="Calibri"/>
                        </a:rPr>
                        <a:t>respektive kallelse</a:t>
                      </a:r>
                      <a:endParaRPr lang="sv-SE" sz="1200" b="1" i="0" u="none" strike="noStrike" noProof="0" dirty="0">
                        <a:solidFill>
                          <a:srgbClr val="000000"/>
                        </a:solidFill>
                        <a:latin typeface="Calibri"/>
                      </a:endParaRPr>
                    </a:p>
                    <a:p>
                      <a:r>
                        <a:rPr lang="sv-SE" sz="1200" dirty="0"/>
                        <a:t>Plats: Enligt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Hållbarhetschef (Kallande/Ordf.)</a:t>
                      </a:r>
                      <a:endParaRPr lang="sv-SE" sz="1200" b="1" kern="1200" dirty="0">
                        <a:solidFill>
                          <a:schemeClr val="lt1"/>
                        </a:solidFill>
                        <a:highlight>
                          <a:srgbClr val="FF00FF"/>
                        </a:highlight>
                        <a:latin typeface="+mn-lt"/>
                        <a:ea typeface="+mn-ea"/>
                        <a:cs typeface="+mn-cs"/>
                      </a:endParaRP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Kemikaliehandläggare</a:t>
                      </a:r>
                    </a:p>
                    <a:p>
                      <a:pPr marL="171450" lvl="1" indent="-171450" algn="l" defTabSz="914400" rtl="0" eaLnBrk="1" latinLnBrk="0" hangingPunct="1">
                        <a:buFont typeface="Arial" panose="020B0604020202020204" pitchFamily="34" charset="0"/>
                        <a:buChar char="•"/>
                      </a:pPr>
                      <a:r>
                        <a:rPr lang="sv-SE" sz="1200" b="1" kern="1200" dirty="0">
                          <a:solidFill>
                            <a:schemeClr val="bg1"/>
                          </a:solidFill>
                          <a:latin typeface="+mn-lt"/>
                          <a:ea typeface="+mn-ea"/>
                          <a:cs typeface="+mn-cs"/>
                        </a:rPr>
                        <a:t>Föreståndare för brandfarliga och explosiva varor</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Inköpsrepresentant</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Produktionschef (Vice ordf.)</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Representant från Process- &amp; Produktutveckling</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AHSO</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Ev. adjungerad expertis</a:t>
                      </a:r>
                    </a:p>
                  </a:txBody>
                  <a:tcPr marL="144000" marR="108000" marT="108000" marB="108000">
                    <a:solidFill>
                      <a:schemeClr val="accent6"/>
                    </a:solidFill>
                  </a:tcPr>
                </a:tc>
                <a:tc>
                  <a:txBody>
                    <a:bodyPr/>
                    <a:lstStyle/>
                    <a:p>
                      <a:r>
                        <a:rPr lang="sv-SE" sz="1200" dirty="0"/>
                        <a:t>Syfte:</a:t>
                      </a:r>
                      <a:endParaRPr lang="en-US" dirty="0"/>
                    </a:p>
                    <a:p>
                      <a:pPr lvl="0">
                        <a:buNone/>
                      </a:pPr>
                      <a:r>
                        <a:rPr lang="sv-SE" sz="1200" b="1" kern="1200" dirty="0">
                          <a:solidFill>
                            <a:schemeClr val="lt1"/>
                          </a:solidFill>
                          <a:latin typeface="+mn-lt"/>
                          <a:ea typeface="+mn-ea"/>
                          <a:cs typeface="+mn-cs"/>
                        </a:rPr>
                        <a:t>KG beslutar</a:t>
                      </a:r>
                      <a:r>
                        <a:rPr lang="sv-SE" sz="1200" b="1" kern="1200" baseline="0" dirty="0">
                          <a:solidFill>
                            <a:schemeClr val="lt1"/>
                          </a:solidFill>
                          <a:latin typeface="+mn-lt"/>
                          <a:ea typeface="+mn-ea"/>
                          <a:cs typeface="+mn-cs"/>
                        </a:rPr>
                        <a:t> om införsel och användandet av kemikalier, </a:t>
                      </a:r>
                      <a:r>
                        <a:rPr lang="sv-SE" sz="1200" b="1" kern="1200" dirty="0">
                          <a:solidFill>
                            <a:schemeClr val="lt1"/>
                          </a:solidFill>
                          <a:latin typeface="+mn-lt"/>
                          <a:ea typeface="+mn-ea"/>
                          <a:cs typeface="+mn-cs"/>
                        </a:rPr>
                        <a:t>följer utvecklingen inom kemikalielagstiftningen, är delaktig i internrevisionsarbetet samt medverkar i anordnandet av internutbildningar inom kemikalieområdet. KG hanterar anläggningens tillståndsansökningar och är rådgivare i organisationen gällande kemikaliefrågor. </a:t>
                      </a:r>
                      <a:endParaRPr lang="en-US"/>
                    </a:p>
                    <a:p>
                      <a:pPr>
                        <a:spcAft>
                          <a:spcPts val="0"/>
                        </a:spcAft>
                        <a:tabLst>
                          <a:tab pos="900430" algn="l"/>
                          <a:tab pos="2880995" algn="l"/>
                        </a:tabLst>
                      </a:pPr>
                      <a:endParaRPr lang="sv-SE" sz="1200" b="1" kern="1200" dirty="0">
                        <a:solidFill>
                          <a:schemeClr val="lt1"/>
                        </a:solidFill>
                        <a:latin typeface="+mn-lt"/>
                        <a:ea typeface="+mn-ea"/>
                        <a:cs typeface="+mn-cs"/>
                      </a:endParaRPr>
                    </a:p>
                    <a:p>
                      <a:pPr>
                        <a:spcAft>
                          <a:spcPts val="0"/>
                        </a:spcAft>
                        <a:tabLst>
                          <a:tab pos="900430" algn="l"/>
                          <a:tab pos="2880995" algn="l"/>
                        </a:tabLst>
                      </a:pPr>
                      <a:r>
                        <a:rPr lang="sv-SE" sz="1200" b="1" kern="1200" dirty="0">
                          <a:solidFill>
                            <a:schemeClr val="lt1"/>
                          </a:solidFill>
                          <a:latin typeface="+mn-lt"/>
                          <a:ea typeface="+mn-ea"/>
                          <a:cs typeface="+mn-cs"/>
                        </a:rPr>
                        <a:t>Enligt Rutin M0479</a:t>
                      </a: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dirty="0"/>
                        <a:t>Input: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dirty="0"/>
                        <a:t>Anmälan av nya kemikalier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dirty="0"/>
                        <a:t>Föregående mötesprotokoll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dirty="0"/>
                        <a:t>Senaste</a:t>
                      </a:r>
                      <a:r>
                        <a:rPr lang="sv-SE" sz="1200" b="0" baseline="0" dirty="0"/>
                        <a:t> mötesprotokoll från Skyddskommittén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dirty="0"/>
                        <a:t>Senaste</a:t>
                      </a:r>
                      <a:r>
                        <a:rPr lang="sv-SE" sz="1200" b="0" baseline="0" dirty="0"/>
                        <a:t> mötesprotokoll från Teamråden</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baseline="0" dirty="0"/>
                        <a:t>Bra och dåliga observationer</a:t>
                      </a:r>
                    </a:p>
                  </a:txBody>
                  <a:tcPr marL="144000" marR="108000" marT="108000" marB="108000"/>
                </a:tc>
                <a:tc gridSpan="2">
                  <a:txBody>
                    <a:bodyPr/>
                    <a:lstStyle/>
                    <a:p>
                      <a:r>
                        <a:rPr lang="sv-SE" sz="1200" b="1" noProof="0" dirty="0"/>
                        <a:t>Output:</a:t>
                      </a:r>
                    </a:p>
                    <a:p>
                      <a:pPr marL="171450" indent="-171450">
                        <a:buFont typeface="Arial" panose="020B0604020202020204" pitchFamily="34" charset="0"/>
                        <a:buChar char="•"/>
                      </a:pPr>
                      <a:r>
                        <a:rPr lang="sv-SE" sz="1200" b="0" noProof="0" dirty="0"/>
                        <a:t>Mötesprotokoll</a:t>
                      </a:r>
                    </a:p>
                    <a:p>
                      <a:pPr marL="171450" indent="-171450">
                        <a:buFont typeface="Arial" panose="020B0604020202020204" pitchFamily="34" charset="0"/>
                        <a:buChar char="•"/>
                      </a:pPr>
                      <a:r>
                        <a:rPr lang="sv-SE" sz="1200" b="0" baseline="0" noProof="0" dirty="0"/>
                        <a:t>Beslutsprotokoll</a:t>
                      </a:r>
                    </a:p>
                    <a:p>
                      <a:pPr marL="171450" indent="-171450">
                        <a:buFont typeface="Arial" panose="020B0604020202020204" pitchFamily="34" charset="0"/>
                        <a:buChar char="•"/>
                      </a:pPr>
                      <a:r>
                        <a:rPr lang="sv-SE" sz="1200" b="0" baseline="0" noProof="0" dirty="0"/>
                        <a:t>Uppdaterad kemikalieförteckning</a:t>
                      </a:r>
                      <a:endParaRPr lang="sv-SE" sz="1200" b="0" strike="sngStrike" baseline="0" noProof="0" dirty="0">
                        <a:highlight>
                          <a:srgbClr val="FF00FF"/>
                        </a:highlight>
                      </a:endParaRPr>
                    </a:p>
                    <a:p>
                      <a:pPr marL="171450" indent="-171450">
                        <a:buFont typeface="Arial" panose="020B0604020202020204" pitchFamily="34" charset="0"/>
                        <a:buChar char="•"/>
                      </a:pPr>
                      <a:r>
                        <a:rPr lang="sv-SE" sz="1200" b="0" baseline="0" noProof="0" dirty="0"/>
                        <a:t>Uppdaterad handlingsplan</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dirty="0"/>
                        <a:t>Agenda:</a:t>
                      </a:r>
                    </a:p>
                    <a:p>
                      <a:pPr marL="171450" indent="-171450">
                        <a:buFont typeface="Arial" panose="020B0604020202020204" pitchFamily="34" charset="0"/>
                        <a:buChar char="•"/>
                      </a:pPr>
                      <a:r>
                        <a:rPr lang="sv-SE" sz="1200" b="0" kern="1200" dirty="0">
                          <a:solidFill>
                            <a:schemeClr val="dk1"/>
                          </a:solidFill>
                          <a:latin typeface="+mn-lt"/>
                          <a:ea typeface="+mn-ea"/>
                          <a:cs typeface="+mn-cs"/>
                        </a:rPr>
                        <a:t>Hälsa &amp; säkerhet</a:t>
                      </a:r>
                      <a:r>
                        <a:rPr lang="sv-SE" sz="1200" b="0" kern="1200" baseline="0" dirty="0">
                          <a:solidFill>
                            <a:schemeClr val="dk1"/>
                          </a:solidFill>
                          <a:latin typeface="+mn-lt"/>
                          <a:ea typeface="+mn-ea"/>
                          <a:cs typeface="+mn-cs"/>
                        </a:rPr>
                        <a:t> Här och Nu</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dirty="0">
                          <a:solidFill>
                            <a:schemeClr val="dk1"/>
                          </a:solidFill>
                          <a:latin typeface="+mn-lt"/>
                          <a:ea typeface="+mn-ea"/>
                          <a:cs typeface="+mn-cs"/>
                        </a:rPr>
                        <a:t>Status</a:t>
                      </a:r>
                      <a:r>
                        <a:rPr lang="sv-SE" sz="1200" b="0" kern="1200" baseline="0" dirty="0">
                          <a:solidFill>
                            <a:schemeClr val="dk1"/>
                          </a:solidFill>
                          <a:latin typeface="+mn-lt"/>
                          <a:ea typeface="+mn-ea"/>
                          <a:cs typeface="+mn-cs"/>
                        </a:rPr>
                        <a:t> provkörningskemikalier</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baseline="0" dirty="0">
                          <a:solidFill>
                            <a:schemeClr val="dk1"/>
                          </a:solidFill>
                          <a:latin typeface="+mn-lt"/>
                          <a:ea typeface="+mn-ea"/>
                          <a:cs typeface="+mn-cs"/>
                        </a:rPr>
                        <a:t>Finns frågetecken att hantera runt nya anmälda kemikalier</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dirty="0">
                          <a:solidFill>
                            <a:schemeClr val="dk1"/>
                          </a:solidFill>
                          <a:latin typeface="+mn-lt"/>
                          <a:ea typeface="+mn-ea"/>
                          <a:cs typeface="+mn-cs"/>
                        </a:rPr>
                        <a:t>Arbetssätt (förändringar i verksamhetssystem och rutiner/instruktioner rörande hantering av kemikalier)</a:t>
                      </a:r>
                    </a:p>
                    <a:p>
                      <a:pPr marL="171450" indent="-171450">
                        <a:buFont typeface="Arial" panose="020B0604020202020204" pitchFamily="34" charset="0"/>
                        <a:buChar char="•"/>
                      </a:pPr>
                      <a:r>
                        <a:rPr lang="sv-SE" sz="1200" b="0" kern="1200" dirty="0">
                          <a:solidFill>
                            <a:schemeClr val="dk1"/>
                          </a:solidFill>
                          <a:latin typeface="+mn-lt"/>
                          <a:ea typeface="+mn-ea"/>
                          <a:cs typeface="+mn-cs"/>
                        </a:rPr>
                        <a:t>Avfall</a:t>
                      </a:r>
                    </a:p>
                    <a:p>
                      <a:pPr marL="171450" indent="-171450">
                        <a:buFont typeface="Arial" panose="020B0604020202020204" pitchFamily="34" charset="0"/>
                        <a:buChar char="•"/>
                      </a:pPr>
                      <a:r>
                        <a:rPr lang="sv-SE" sz="1200" b="0" kern="1200" dirty="0" err="1">
                          <a:solidFill>
                            <a:schemeClr val="dk1"/>
                          </a:solidFill>
                          <a:latin typeface="+mn-lt"/>
                          <a:ea typeface="+mn-ea"/>
                          <a:cs typeface="+mn-cs"/>
                        </a:rPr>
                        <a:t>Ev</a:t>
                      </a:r>
                      <a:r>
                        <a:rPr lang="sv-SE" sz="1200" b="0" kern="1200" dirty="0">
                          <a:solidFill>
                            <a:schemeClr val="dk1"/>
                          </a:solidFill>
                          <a:latin typeface="+mn-lt"/>
                          <a:ea typeface="+mn-ea"/>
                          <a:cs typeface="+mn-cs"/>
                        </a:rPr>
                        <a:t> nya lagkrav som berör oss</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kern="1200" dirty="0">
                          <a:solidFill>
                            <a:schemeClr val="dk1"/>
                          </a:solidFill>
                          <a:latin typeface="+mn-lt"/>
                          <a:ea typeface="+mn-ea"/>
                          <a:cs typeface="+mn-cs"/>
                        </a:rPr>
                        <a:t>Info från Skyddsorganisation, Skyddskommitté</a:t>
                      </a:r>
                      <a:r>
                        <a:rPr lang="sv-SE" sz="1200" b="0" kern="1200" baseline="0" dirty="0">
                          <a:solidFill>
                            <a:schemeClr val="dk1"/>
                          </a:solidFill>
                          <a:latin typeface="+mn-lt"/>
                          <a:ea typeface="+mn-ea"/>
                          <a:cs typeface="+mn-cs"/>
                        </a:rPr>
                        <a:t> resp. </a:t>
                      </a:r>
                      <a:r>
                        <a:rPr lang="sv-SE" sz="1200" b="0" kern="1200" baseline="0">
                          <a:solidFill>
                            <a:schemeClr val="dk1"/>
                          </a:solidFill>
                          <a:latin typeface="+mn-lt"/>
                          <a:ea typeface="+mn-ea"/>
                          <a:cs typeface="+mn-cs"/>
                        </a:rPr>
                        <a:t>Teamråd</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dirty="0">
                          <a:solidFill>
                            <a:schemeClr val="dk1"/>
                          </a:solidFill>
                          <a:latin typeface="+mn-lt"/>
                          <a:ea typeface="+mn-ea"/>
                          <a:cs typeface="+mn-cs"/>
                        </a:rPr>
                        <a:t>Övriga frågor eller ev. </a:t>
                      </a:r>
                      <a:r>
                        <a:rPr lang="sv-SE" sz="1200" b="0" kern="1200" dirty="0" err="1">
                          <a:solidFill>
                            <a:schemeClr val="dk1"/>
                          </a:solidFill>
                          <a:latin typeface="+mn-lt"/>
                          <a:ea typeface="+mn-ea"/>
                          <a:cs typeface="+mn-cs"/>
                        </a:rPr>
                        <a:t>audit</a:t>
                      </a:r>
                      <a:r>
                        <a:rPr lang="sv-SE" sz="1200" b="0" kern="1200" dirty="0">
                          <a:solidFill>
                            <a:schemeClr val="dk1"/>
                          </a:solidFill>
                          <a:latin typeface="+mn-lt"/>
                          <a:ea typeface="+mn-ea"/>
                          <a:cs typeface="+mn-cs"/>
                        </a:rPr>
                        <a:t> av verksamheten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dirty="0">
                          <a:solidFill>
                            <a:schemeClr val="dk1"/>
                          </a:solidFill>
                          <a:latin typeface="+mn-lt"/>
                          <a:ea typeface="+mn-ea"/>
                          <a:cs typeface="+mn-cs"/>
                        </a:rPr>
                        <a:t>Frågor att eskalera till Skyddskommittén</a:t>
                      </a:r>
                    </a:p>
                    <a:p>
                      <a:pPr marL="0" indent="0">
                        <a:buFont typeface="Arial" panose="020B0604020202020204" pitchFamily="34" charset="0"/>
                        <a:buNone/>
                      </a:pPr>
                      <a:endParaRPr lang="sv-SE" sz="1200" b="0" kern="1200" dirty="0">
                        <a:solidFill>
                          <a:schemeClr val="dk1"/>
                        </a:solidFill>
                        <a:latin typeface="+mn-lt"/>
                        <a:ea typeface="+mn-ea"/>
                        <a:cs typeface="+mn-cs"/>
                      </a:endParaRPr>
                    </a:p>
                    <a:p>
                      <a:pPr marL="0" indent="0">
                        <a:buFont typeface="Arial" panose="020B0604020202020204" pitchFamily="34" charset="0"/>
                        <a:buNone/>
                      </a:pPr>
                      <a:r>
                        <a:rPr lang="sv-SE" sz="1200" b="0" kern="1200" dirty="0">
                          <a:solidFill>
                            <a:schemeClr val="dk1"/>
                          </a:solidFill>
                          <a:latin typeface="+mn-lt"/>
                          <a:ea typeface="+mn-ea"/>
                          <a:cs typeface="+mn-cs"/>
                        </a:rPr>
                        <a:t>I samband med respektive punkt</a:t>
                      </a:r>
                      <a:r>
                        <a:rPr lang="sv-SE" sz="1200" b="0" kern="1200" baseline="0" dirty="0">
                          <a:solidFill>
                            <a:schemeClr val="dk1"/>
                          </a:solidFill>
                          <a:latin typeface="+mn-lt"/>
                          <a:ea typeface="+mn-ea"/>
                          <a:cs typeface="+mn-cs"/>
                        </a:rPr>
                        <a:t> ovan gås föregående protokoll igenom löpande under mötet</a:t>
                      </a:r>
                      <a:endParaRPr lang="sv-SE" sz="1200" b="0" kern="1200" dirty="0">
                        <a:solidFill>
                          <a:schemeClr val="dk1"/>
                        </a:solidFill>
                        <a:latin typeface="+mn-lt"/>
                        <a:ea typeface="+mn-ea"/>
                        <a:cs typeface="+mn-cs"/>
                      </a:endParaRPr>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74531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571053476"/>
              </p:ext>
            </p:extLst>
          </p:nvPr>
        </p:nvGraphicFramePr>
        <p:xfrm>
          <a:off x="2" y="-5"/>
          <a:ext cx="12191998" cy="5632071"/>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1748906">
                <a:tc>
                  <a:txBody>
                    <a:bodyPr/>
                    <a:lstStyle/>
                    <a:p>
                      <a:r>
                        <a:rPr lang="sv-SE" sz="1200" dirty="0"/>
                        <a:t>Möte: </a:t>
                      </a:r>
                      <a:r>
                        <a:rPr lang="sv-SE" sz="1200" noProof="0"/>
                        <a:t>Mångfald- och inkluderingsgruppen</a:t>
                      </a:r>
                    </a:p>
                    <a:p>
                      <a:r>
                        <a:rPr lang="sv-SE" sz="1200"/>
                        <a:t>Frekvens: Två gånger per år</a:t>
                      </a:r>
                      <a:endParaRPr lang="sv-SE" sz="1200" b="0" dirty="0"/>
                    </a:p>
                    <a:p>
                      <a:r>
                        <a:rPr lang="sv-SE" sz="1200" dirty="0"/>
                        <a:t>Dag: </a:t>
                      </a:r>
                      <a:r>
                        <a:rPr lang="sv-SE" sz="1200" b="1" i="0" u="none" strike="noStrike" noProof="0" dirty="0">
                          <a:solidFill>
                            <a:srgbClr val="FFFFFF"/>
                          </a:solidFill>
                          <a:latin typeface="Calibri"/>
                        </a:rPr>
                        <a:t>Enligt respektive kallelse</a:t>
                      </a:r>
                      <a:endParaRPr lang="sv-SE" sz="1200" b="0" dirty="0"/>
                    </a:p>
                    <a:p>
                      <a:r>
                        <a:rPr lang="sv-SE" sz="1200" dirty="0"/>
                        <a:t>Tid:  Enligt </a:t>
                      </a:r>
                      <a:r>
                        <a:rPr lang="sv-SE" sz="1200" b="1" i="0" u="none" strike="noStrike" noProof="0" dirty="0">
                          <a:solidFill>
                            <a:srgbClr val="FFFFFF"/>
                          </a:solidFill>
                          <a:latin typeface="Calibri"/>
                        </a:rPr>
                        <a:t>respektive kallelse</a:t>
                      </a:r>
                      <a:endParaRPr lang="sv-SE" sz="1200" b="1" i="0" u="none" strike="noStrike" noProof="0" dirty="0">
                        <a:solidFill>
                          <a:srgbClr val="000000"/>
                        </a:solidFill>
                        <a:latin typeface="Calibri"/>
                      </a:endParaRPr>
                    </a:p>
                    <a:p>
                      <a:r>
                        <a:rPr lang="sv-SE" sz="1200" dirty="0"/>
                        <a:t>Plats: Enligt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HR-chef (Kallande/Ordf.)</a:t>
                      </a:r>
                      <a:endParaRPr lang="sv-SE" sz="1200" b="1" kern="1200" dirty="0">
                        <a:solidFill>
                          <a:schemeClr val="lt1"/>
                        </a:solidFill>
                        <a:highlight>
                          <a:srgbClr val="FF00FF"/>
                        </a:highlight>
                        <a:latin typeface="+mn-lt"/>
                        <a:ea typeface="+mn-ea"/>
                        <a:cs typeface="+mn-cs"/>
                      </a:endParaRP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Jämställdhetsombud från de fackliga organisationerna</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Representanter från chefsledet</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Ev. adjungerad expertis såsom seminarieledare/projektteam från Dynäs Vi</a:t>
                      </a:r>
                    </a:p>
                  </a:txBody>
                  <a:tcPr marL="144000" marR="108000" marT="108000" marB="108000">
                    <a:solidFill>
                      <a:schemeClr val="accent6"/>
                    </a:solidFill>
                  </a:tcPr>
                </a:tc>
                <a:tc>
                  <a:txBody>
                    <a:bodyPr/>
                    <a:lstStyle/>
                    <a:p>
                      <a:r>
                        <a:rPr lang="sv-SE" sz="1200" dirty="0"/>
                        <a:t>Syfte:</a:t>
                      </a:r>
                      <a:endParaRPr lang="en-US" dirty="0"/>
                    </a:p>
                    <a:p>
                      <a:pPr lvl="0">
                        <a:buNone/>
                      </a:pPr>
                      <a:r>
                        <a:rPr lang="sv-SE" sz="1200" b="1" kern="1200" noProof="0" dirty="0">
                          <a:solidFill>
                            <a:schemeClr val="lt1"/>
                          </a:solidFill>
                          <a:latin typeface="+mn-lt"/>
                          <a:ea typeface="+mn-ea"/>
                          <a:cs typeface="+mn-cs"/>
                        </a:rPr>
                        <a:t>Mångfald- och inkluderingsgruppen har till uppgift att varje år ta fram ett förslag på mångfalds-/jämställdhetsplan och följa upp föregående årsplan.</a:t>
                      </a: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i="0" u="none" strike="noStrike" noProof="0" dirty="0">
                          <a:solidFill>
                            <a:srgbClr val="000000"/>
                          </a:solidFill>
                          <a:latin typeface="Calibri"/>
                        </a:rPr>
                        <a:t>Mångfalds-/jämställdhetsplan</a:t>
                      </a:r>
                      <a:endParaRPr lang="sv-SE" sz="1200" b="0" dirty="0"/>
                    </a:p>
                    <a:p>
                      <a:pPr marL="171450" marR="0" lvl="0" indent="-171450" algn="l">
                        <a:lnSpc>
                          <a:spcPct val="100000"/>
                        </a:lnSpc>
                        <a:spcBef>
                          <a:spcPts val="0"/>
                        </a:spcBef>
                        <a:spcAft>
                          <a:spcPts val="0"/>
                        </a:spcAft>
                        <a:buClrTx/>
                        <a:buSzTx/>
                        <a:buFont typeface="Arial" panose="020B0604020202020204" pitchFamily="34" charset="0"/>
                        <a:buChar char="•"/>
                      </a:pPr>
                      <a:r>
                        <a:rPr lang="sv-SE" sz="1200" b="0" dirty="0"/>
                        <a:t>Ev. resultat från nya undersökningar</a:t>
                      </a:r>
                    </a:p>
                    <a:p>
                      <a:pPr marL="171450" marR="0" lvl="0" indent="-171450" algn="l">
                        <a:lnSpc>
                          <a:spcPct val="100000"/>
                        </a:lnSpc>
                        <a:spcBef>
                          <a:spcPts val="0"/>
                        </a:spcBef>
                        <a:spcAft>
                          <a:spcPts val="0"/>
                        </a:spcAft>
                        <a:buClrTx/>
                        <a:buSzTx/>
                        <a:buFont typeface="Arial" panose="020B0604020202020204" pitchFamily="34" charset="0"/>
                        <a:buChar char="•"/>
                      </a:pPr>
                      <a:endParaRPr lang="sv-SE" sz="1200" b="0" baseline="0" dirty="0"/>
                    </a:p>
                  </a:txBody>
                  <a:tcPr marL="144000" marR="108000" marT="108000" marB="108000"/>
                </a:tc>
                <a:tc gridSpan="2">
                  <a:txBody>
                    <a:bodyPr/>
                    <a:lstStyle/>
                    <a:p>
                      <a:r>
                        <a:rPr lang="sv-SE" sz="1200" b="1" noProof="0" dirty="0"/>
                        <a:t>Output:</a:t>
                      </a:r>
                    </a:p>
                    <a:p>
                      <a:pPr marL="171450" indent="-171450">
                        <a:buFont typeface="Arial" panose="020B0604020202020204" pitchFamily="34" charset="0"/>
                        <a:buChar char="•"/>
                      </a:pPr>
                      <a:r>
                        <a:rPr lang="sv-SE" sz="1200" b="0" baseline="0" noProof="0"/>
                        <a:t>Aktuell </a:t>
                      </a:r>
                      <a:r>
                        <a:rPr lang="sv-SE" sz="1200" b="0" i="0" u="none" strike="noStrike" baseline="0" noProof="0">
                          <a:solidFill>
                            <a:srgbClr val="000000"/>
                          </a:solidFill>
                          <a:latin typeface="Calibri"/>
                        </a:rPr>
                        <a:t>Mångfalds-/jämställdhetsplan</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dirty="0"/>
                        <a:t>Agenda:</a:t>
                      </a:r>
                    </a:p>
                    <a:p>
                      <a:pPr marL="171450" indent="-171450">
                        <a:buFont typeface="Arial" panose="020B0604020202020204" pitchFamily="34" charset="0"/>
                        <a:buChar char="•"/>
                      </a:pPr>
                      <a:r>
                        <a:rPr lang="sv-SE" sz="1200" b="0" kern="1200" dirty="0">
                          <a:solidFill>
                            <a:schemeClr val="dk1"/>
                          </a:solidFill>
                          <a:latin typeface="+mn-lt"/>
                          <a:ea typeface="+mn-ea"/>
                          <a:cs typeface="+mn-cs"/>
                        </a:rPr>
                        <a:t>Nuläge - bordet r</a:t>
                      </a:r>
                      <a:r>
                        <a:rPr lang="sv-SE" sz="1200" b="0" kern="1200" dirty="0">
                          <a:solidFill>
                            <a:schemeClr val="tx1"/>
                          </a:solidFill>
                          <a:latin typeface="+mn-lt"/>
                          <a:ea typeface="+mn-ea"/>
                          <a:cs typeface="+mn-cs"/>
                        </a:rPr>
                        <a:t>unt – aktuella behov</a:t>
                      </a:r>
                    </a:p>
                    <a:p>
                      <a:pPr marL="171450" indent="-171450">
                        <a:buFont typeface="Arial" panose="020B0604020202020204" pitchFamily="34" charset="0"/>
                        <a:buChar char="•"/>
                      </a:pPr>
                      <a:r>
                        <a:rPr lang="sv-SE" sz="1200" b="0" kern="1200" baseline="0" dirty="0">
                          <a:solidFill>
                            <a:schemeClr val="dk1"/>
                          </a:solidFill>
                          <a:latin typeface="+mn-lt"/>
                          <a:ea typeface="+mn-ea"/>
                          <a:cs typeface="+mn-cs"/>
                        </a:rPr>
                        <a:t>Uppföljning av aktuell </a:t>
                      </a:r>
                      <a:r>
                        <a:rPr lang="sv-SE" sz="1200" b="0" i="0" u="none" strike="noStrike" kern="1200" baseline="0" noProof="0" dirty="0">
                          <a:solidFill>
                            <a:srgbClr val="000000"/>
                          </a:solidFill>
                          <a:latin typeface="Calibri"/>
                        </a:rPr>
                        <a:t>Mångfalds-/jämställdhetsplan</a:t>
                      </a:r>
                    </a:p>
                    <a:p>
                      <a:pPr marL="171450" lvl="0" indent="-171450">
                        <a:buFont typeface="Arial" panose="020B0604020202020204" pitchFamily="34" charset="0"/>
                        <a:buChar char="•"/>
                      </a:pPr>
                      <a:r>
                        <a:rPr lang="sv-SE" sz="1200" b="0" kern="1200" baseline="0" dirty="0">
                          <a:solidFill>
                            <a:schemeClr val="dk1"/>
                          </a:solidFill>
                          <a:latin typeface="+mn-lt"/>
                          <a:ea typeface="+mn-ea"/>
                          <a:cs typeface="+mn-cs"/>
                        </a:rPr>
                        <a:t>Nya initiativ lokalt eller globalt</a:t>
                      </a:r>
                    </a:p>
                    <a:p>
                      <a:pPr marL="171450" lvl="0" indent="-171450">
                        <a:buFont typeface="Arial" panose="020B0604020202020204" pitchFamily="34" charset="0"/>
                        <a:buChar char="•"/>
                      </a:pPr>
                      <a:r>
                        <a:rPr lang="sv-SE" sz="1200" b="0" i="0" u="none" strike="noStrike" kern="1200" baseline="0" noProof="0" dirty="0" err="1">
                          <a:solidFill>
                            <a:schemeClr val="dk1"/>
                          </a:solidFill>
                          <a:latin typeface="Calibri"/>
                        </a:rPr>
                        <a:t>Ev</a:t>
                      </a:r>
                      <a:r>
                        <a:rPr lang="sv-SE" sz="1200" b="0" i="0" u="none" strike="noStrike" kern="1200" baseline="0" noProof="0" dirty="0">
                          <a:solidFill>
                            <a:schemeClr val="dk1"/>
                          </a:solidFill>
                          <a:latin typeface="Calibri"/>
                        </a:rPr>
                        <a:t> nya lagkrav som berör oss</a:t>
                      </a:r>
                    </a:p>
                    <a:p>
                      <a:pPr marL="171450" lvl="0" indent="-171450">
                        <a:buFont typeface="Arial" panose="020B0604020202020204" pitchFamily="34" charset="0"/>
                        <a:buChar char="•"/>
                      </a:pPr>
                      <a:r>
                        <a:rPr lang="sv-SE" sz="1200" b="0" i="0" u="none" strike="noStrike" kern="1200" baseline="0" noProof="0" dirty="0">
                          <a:solidFill>
                            <a:schemeClr val="dk1"/>
                          </a:solidFill>
                          <a:latin typeface="Calibri"/>
                        </a:rPr>
                        <a:t>Ev. revidering av </a:t>
                      </a:r>
                      <a:r>
                        <a:rPr lang="sv-SE" sz="1200" b="0" i="0" u="none" strike="noStrike" kern="1200" baseline="0" noProof="0" dirty="0">
                          <a:solidFill>
                            <a:srgbClr val="000000"/>
                          </a:solidFill>
                          <a:latin typeface="Calibri"/>
                        </a:rPr>
                        <a:t>Mångfalds-/jämställdhetsplanen </a:t>
                      </a:r>
                      <a:endParaRPr lang="sv-SE" sz="1200" b="0" kern="1200" baseline="0" dirty="0">
                        <a:solidFill>
                          <a:schemeClr val="dk1"/>
                        </a:solidFill>
                        <a:latin typeface="+mn-lt"/>
                        <a:ea typeface="+mn-ea"/>
                        <a:cs typeface="+mn-cs"/>
                      </a:endParaRPr>
                    </a:p>
                    <a:p>
                      <a:pPr marL="171450" lvl="0" indent="-171450">
                        <a:buFont typeface="Arial" panose="020B0604020202020204" pitchFamily="34" charset="0"/>
                        <a:buChar char="•"/>
                      </a:pPr>
                      <a:r>
                        <a:rPr lang="sv-SE" sz="1200" b="0" i="0" u="none" strike="noStrike" kern="1200" baseline="0" noProof="0" dirty="0">
                          <a:solidFill>
                            <a:srgbClr val="000000"/>
                          </a:solidFill>
                          <a:latin typeface="Calibri"/>
                        </a:rPr>
                        <a:t>Vid möte under Q4 sker framtagande av nästa års plan</a:t>
                      </a:r>
                    </a:p>
                    <a:p>
                      <a:pPr marL="171450" lvl="0" indent="-171450">
                        <a:buFont typeface="Arial" panose="020B0604020202020204" pitchFamily="34" charset="0"/>
                        <a:buChar char="•"/>
                      </a:pPr>
                      <a:r>
                        <a:rPr lang="sv-SE" sz="1200" b="0" i="0" u="none" strike="noStrike" kern="1200" baseline="0" noProof="0" dirty="0">
                          <a:solidFill>
                            <a:srgbClr val="000000"/>
                          </a:solidFill>
                          <a:latin typeface="Calibri"/>
                        </a:rPr>
                        <a:t>Kommunikationsplan för nya aktiviteter</a:t>
                      </a:r>
                    </a:p>
                    <a:p>
                      <a:pPr marL="171450" indent="-171450">
                        <a:buFont typeface="Arial" panose="020B0604020202020204" pitchFamily="34" charset="0"/>
                        <a:buChar char="•"/>
                      </a:pPr>
                      <a:r>
                        <a:rPr lang="sv-SE" sz="1200" b="0" kern="1200" dirty="0">
                          <a:solidFill>
                            <a:schemeClr val="dk1"/>
                          </a:solidFill>
                          <a:latin typeface="+mn-lt"/>
                          <a:ea typeface="+mn-ea"/>
                          <a:cs typeface="+mn-cs"/>
                        </a:rPr>
                        <a:t>Övriga frågor</a:t>
                      </a:r>
                    </a:p>
                    <a:p>
                      <a:pPr marL="171450" lvl="0" indent="-171450">
                        <a:buFont typeface="Arial" panose="020B0604020202020204" pitchFamily="34" charset="0"/>
                        <a:buChar char="•"/>
                      </a:pPr>
                      <a:r>
                        <a:rPr lang="sv-SE" sz="1200" b="0" i="0" u="none" strike="noStrike" kern="1200" noProof="0" dirty="0">
                          <a:solidFill>
                            <a:schemeClr val="dk1"/>
                          </a:solidFill>
                          <a:latin typeface="Calibri"/>
                        </a:rPr>
                        <a:t>Frågor att eskalera till Skyddskommittén</a:t>
                      </a:r>
                      <a:endParaRPr lang="sv-SE" sz="1200" b="0" kern="1200" dirty="0">
                        <a:solidFill>
                          <a:schemeClr val="dk1"/>
                        </a:solidFill>
                        <a:latin typeface="+mn-lt"/>
                        <a:ea typeface="+mn-ea"/>
                        <a:cs typeface="+mn-cs"/>
                      </a:endParaRPr>
                    </a:p>
                    <a:p>
                      <a:pPr marL="0" indent="0">
                        <a:buFont typeface="Arial" panose="020B0604020202020204" pitchFamily="34" charset="0"/>
                        <a:buNone/>
                      </a:pPr>
                      <a:endParaRPr lang="sv-SE" sz="1200" b="0" kern="1200" dirty="0">
                        <a:solidFill>
                          <a:schemeClr val="dk1"/>
                        </a:solidFill>
                        <a:latin typeface="+mn-lt"/>
                        <a:ea typeface="+mn-ea"/>
                        <a:cs typeface="+mn-cs"/>
                      </a:endParaRPr>
                    </a:p>
                    <a:p>
                      <a:pPr marL="0" indent="0">
                        <a:buFont typeface="Arial" panose="020B0604020202020204" pitchFamily="34" charset="0"/>
                        <a:buNone/>
                      </a:pPr>
                      <a:endParaRPr lang="sv-SE" sz="1200" b="0" kern="1200" baseline="0" dirty="0">
                        <a:solidFill>
                          <a:schemeClr val="dk1"/>
                        </a:solidFill>
                        <a:latin typeface="+mn-lt"/>
                        <a:ea typeface="+mn-ea"/>
                        <a:cs typeface="+mn-cs"/>
                      </a:endParaRPr>
                    </a:p>
                  </a:txBody>
                  <a:tcPr marL="144000" marR="108000" marT="108000" marB="108000"/>
                </a:tc>
                <a:tc>
                  <a:txBody>
                    <a:bodyPr/>
                    <a:lstStyle/>
                    <a:p>
                      <a:r>
                        <a:rPr lang="sv-SE" sz="1200" b="1" dirty="0"/>
                        <a:t>Nyckeltal/KPI:</a:t>
                      </a:r>
                    </a:p>
                    <a:p>
                      <a:r>
                        <a:rPr lang="sv-SE" sz="1200" b="0" kern="1200">
                          <a:solidFill>
                            <a:schemeClr val="dk1"/>
                          </a:solidFill>
                          <a:latin typeface="+mn-lt"/>
                          <a:ea typeface="+mn-ea"/>
                          <a:cs typeface="+mn-cs"/>
                        </a:rPr>
                        <a:t>Andel kvinnor som anställts</a:t>
                      </a:r>
                      <a:endParaRPr lang="sv-SE" sz="1200" b="0" kern="1200" dirty="0">
                        <a:solidFill>
                          <a:schemeClr val="dk1"/>
                        </a:solidFill>
                        <a:latin typeface="+mn-lt"/>
                        <a:ea typeface="+mn-ea"/>
                        <a:cs typeface="+mn-cs"/>
                      </a:endParaRPr>
                    </a:p>
                    <a:p>
                      <a:pPr lvl="0">
                        <a:buNone/>
                      </a:pPr>
                      <a:r>
                        <a:rPr lang="sv-SE" sz="1200" b="0" kern="1200">
                          <a:solidFill>
                            <a:schemeClr val="dk1"/>
                          </a:solidFill>
                          <a:latin typeface="+mn-lt"/>
                          <a:ea typeface="+mn-ea"/>
                          <a:cs typeface="+mn-cs"/>
                        </a:rPr>
                        <a:t>Relevanta nyckeltal i </a:t>
                      </a:r>
                      <a:r>
                        <a:rPr lang="sv-SE" sz="1200" b="0" kern="1200" dirty="0">
                          <a:solidFill>
                            <a:schemeClr val="dk1"/>
                          </a:solidFill>
                          <a:latin typeface="+mn-lt"/>
                          <a:ea typeface="+mn-ea"/>
                          <a:cs typeface="+mn-cs"/>
                        </a:rPr>
                        <a:t>medarbetarundersökning/pulsmätning alt. OSA</a:t>
                      </a: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7449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445614545"/>
              </p:ext>
            </p:extLst>
          </p:nvPr>
        </p:nvGraphicFramePr>
        <p:xfrm>
          <a:off x="2" y="-5"/>
          <a:ext cx="12191998" cy="5745085"/>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1748906">
                <a:tc>
                  <a:txBody>
                    <a:bodyPr/>
                    <a:lstStyle/>
                    <a:p>
                      <a:r>
                        <a:rPr lang="sv-SE" sz="1200" b="1" i="0" u="none" strike="noStrike" kern="1200" dirty="0">
                          <a:solidFill>
                            <a:srgbClr val="FFFFFF"/>
                          </a:solidFill>
                          <a:latin typeface="Calibri"/>
                          <a:ea typeface="+mn-ea"/>
                          <a:cs typeface="+mn-cs"/>
                        </a:rPr>
                        <a:t>Möte: </a:t>
                      </a:r>
                      <a:r>
                        <a:rPr lang="sv-SE" sz="1200" b="1" i="0" u="none" strike="noStrike" kern="1200" noProof="0" dirty="0">
                          <a:solidFill>
                            <a:srgbClr val="FFFFFF"/>
                          </a:solidFill>
                          <a:latin typeface="Calibri"/>
                          <a:ea typeface="+mn-ea"/>
                          <a:cs typeface="+mn-cs"/>
                        </a:rPr>
                        <a:t>Studie/utbildningskommitté</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i="0" u="none" strike="noStrike" kern="1200" dirty="0">
                          <a:solidFill>
                            <a:srgbClr val="FFFFFF"/>
                          </a:solidFill>
                          <a:latin typeface="Calibri"/>
                          <a:ea typeface="+mn-ea"/>
                          <a:cs typeface="+mn-cs"/>
                        </a:rPr>
                        <a:t>Frekvens: 2 ggr/ år (juni och december)</a:t>
                      </a:r>
                    </a:p>
                    <a:p>
                      <a:r>
                        <a:rPr lang="sv-SE" sz="1200" dirty="0"/>
                        <a:t>Dag: </a:t>
                      </a:r>
                      <a:r>
                        <a:rPr lang="sv-SE" sz="1200" b="1" i="0" u="none" strike="noStrike" noProof="0" dirty="0">
                          <a:solidFill>
                            <a:srgbClr val="FFFFFF"/>
                          </a:solidFill>
                          <a:latin typeface="Calibri"/>
                        </a:rPr>
                        <a:t>Enligt respektive kallelse</a:t>
                      </a:r>
                      <a:endParaRPr lang="sv-SE" sz="1200" b="0" dirty="0"/>
                    </a:p>
                    <a:p>
                      <a:r>
                        <a:rPr lang="sv-SE" sz="1200" dirty="0"/>
                        <a:t>Tid:  Enligt </a:t>
                      </a:r>
                      <a:r>
                        <a:rPr lang="sv-SE" sz="1200" b="1" i="0" u="none" strike="noStrike" noProof="0" dirty="0">
                          <a:solidFill>
                            <a:srgbClr val="FFFFFF"/>
                          </a:solidFill>
                          <a:latin typeface="Calibri"/>
                        </a:rPr>
                        <a:t>respektive kallelse</a:t>
                      </a:r>
                      <a:endParaRPr lang="sv-SE" sz="1200" b="1" i="0" u="none" strike="noStrike" noProof="0" dirty="0">
                        <a:solidFill>
                          <a:srgbClr val="000000"/>
                        </a:solidFill>
                        <a:latin typeface="Calibri"/>
                      </a:endParaRPr>
                    </a:p>
                    <a:p>
                      <a:r>
                        <a:rPr lang="sv-SE" sz="1200" dirty="0"/>
                        <a:t>Plats: Enligt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HR (sammankallande)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Gruppchefer</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Representant från säkerhets avd.</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AHSO</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Fackliga representanter:</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Pappers (2 </a:t>
                      </a:r>
                      <a:r>
                        <a:rPr lang="sv-SE" sz="1200" b="1" kern="1200" dirty="0" err="1">
                          <a:solidFill>
                            <a:schemeClr val="lt1"/>
                          </a:solidFill>
                          <a:latin typeface="+mn-lt"/>
                          <a:ea typeface="+mn-ea"/>
                          <a:cs typeface="+mn-cs"/>
                        </a:rPr>
                        <a:t>st</a:t>
                      </a:r>
                      <a:r>
                        <a:rPr lang="sv-SE" sz="1200" b="1" kern="1200" dirty="0">
                          <a:solidFill>
                            <a:schemeClr val="lt1"/>
                          </a:solidFill>
                          <a:latin typeface="+mn-lt"/>
                          <a:ea typeface="+mn-ea"/>
                          <a:cs typeface="+mn-cs"/>
                        </a:rPr>
                        <a:t>)</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Unionen/Sving (1-3 </a:t>
                      </a:r>
                      <a:r>
                        <a:rPr lang="sv-SE" sz="1200" b="1" kern="1200" dirty="0" err="1">
                          <a:solidFill>
                            <a:schemeClr val="lt1"/>
                          </a:solidFill>
                          <a:latin typeface="+mn-lt"/>
                          <a:ea typeface="+mn-ea"/>
                          <a:cs typeface="+mn-cs"/>
                        </a:rPr>
                        <a:t>st</a:t>
                      </a:r>
                      <a:r>
                        <a:rPr lang="sv-SE" sz="1200" b="1" kern="1200" dirty="0">
                          <a:solidFill>
                            <a:schemeClr val="lt1"/>
                          </a:solidFill>
                          <a:latin typeface="+mn-lt"/>
                          <a:ea typeface="+mn-ea"/>
                          <a:cs typeface="+mn-cs"/>
                        </a:rPr>
                        <a:t>)</a:t>
                      </a:r>
                    </a:p>
                  </a:txBody>
                  <a:tcPr marL="144000" marR="108000" marT="108000" marB="108000">
                    <a:solidFill>
                      <a:schemeClr val="accent6"/>
                    </a:solidFill>
                  </a:tcPr>
                </a:tc>
                <a:tc>
                  <a:txBody>
                    <a:bodyPr/>
                    <a:lstStyle/>
                    <a:p>
                      <a:r>
                        <a:rPr lang="sv-SE" sz="1200" dirty="0"/>
                        <a:t>Syfte:</a:t>
                      </a:r>
                      <a:endParaRPr lang="en-US" dirty="0"/>
                    </a:p>
                    <a:p>
                      <a:pPr marL="171450" indent="-171450">
                        <a:buFont typeface="Arial" panose="020B0604020202020204" pitchFamily="34" charset="0"/>
                        <a:buChar char="•"/>
                      </a:pPr>
                      <a:r>
                        <a:rPr lang="sv-SE" sz="1200" b="1" baseline="0" noProof="0" dirty="0"/>
                        <a:t>Bibehålla kompetens</a:t>
                      </a:r>
                    </a:p>
                    <a:p>
                      <a:pPr marL="171450" indent="-171450">
                        <a:buFont typeface="Arial" panose="020B0604020202020204" pitchFamily="34" charset="0"/>
                        <a:buChar char="•"/>
                      </a:pPr>
                      <a:r>
                        <a:rPr lang="sv-SE" sz="1200" b="1" baseline="0" noProof="0" dirty="0"/>
                        <a:t>Öka samverkan inom utbildningar</a:t>
                      </a:r>
                    </a:p>
                    <a:p>
                      <a:pPr marL="171450" indent="-171450">
                        <a:buFont typeface="Arial" panose="020B0604020202020204" pitchFamily="34" charset="0"/>
                        <a:buChar char="•"/>
                      </a:pPr>
                      <a:r>
                        <a:rPr lang="sv-SE" sz="1200" b="1" baseline="0" noProof="0" dirty="0"/>
                        <a:t>Öka medarbetarens inflytande över sin egna utveckling</a:t>
                      </a:r>
                    </a:p>
                    <a:p>
                      <a:pPr lvl="0">
                        <a:buNone/>
                      </a:pPr>
                      <a:endParaRPr lang="sv-SE" sz="1200" b="1" kern="1200" noProof="0" dirty="0">
                        <a:solidFill>
                          <a:schemeClr val="lt1"/>
                        </a:solidFill>
                        <a:latin typeface="+mn-lt"/>
                        <a:ea typeface="+mn-ea"/>
                        <a:cs typeface="+mn-cs"/>
                      </a:endParaRPr>
                    </a:p>
                    <a:p>
                      <a:pPr lvl="0">
                        <a:buNone/>
                      </a:pPr>
                      <a:r>
                        <a:rPr lang="sv-SE" sz="1200" b="1" kern="1200" noProof="0" dirty="0">
                          <a:solidFill>
                            <a:schemeClr val="lt1"/>
                          </a:solidFill>
                          <a:latin typeface="+mn-lt"/>
                          <a:ea typeface="+mn-ea"/>
                          <a:cs typeface="+mn-cs"/>
                        </a:rPr>
                        <a:t>Att planera gemensamma utbildningar </a:t>
                      </a:r>
                    </a:p>
                    <a:p>
                      <a:pPr marL="171450" lvl="0" indent="-171450">
                        <a:buFont typeface="Arial" panose="020B0604020202020204" pitchFamily="34" charset="0"/>
                        <a:buChar char="•"/>
                      </a:pPr>
                      <a:r>
                        <a:rPr lang="sv-SE" sz="1200" b="1" kern="1200" noProof="0" dirty="0">
                          <a:solidFill>
                            <a:schemeClr val="lt1"/>
                          </a:solidFill>
                          <a:latin typeface="+mn-lt"/>
                          <a:ea typeface="+mn-ea"/>
                          <a:cs typeface="+mn-cs"/>
                        </a:rPr>
                        <a:t>Externa</a:t>
                      </a:r>
                    </a:p>
                    <a:p>
                      <a:pPr marL="171450" lvl="0" indent="-171450">
                        <a:buFont typeface="Arial" panose="020B0604020202020204" pitchFamily="34" charset="0"/>
                        <a:buChar char="•"/>
                      </a:pPr>
                      <a:r>
                        <a:rPr lang="sv-SE" sz="1200" b="1" kern="1200" noProof="0" dirty="0">
                          <a:solidFill>
                            <a:schemeClr val="lt1"/>
                          </a:solidFill>
                          <a:latin typeface="+mn-lt"/>
                          <a:ea typeface="+mn-ea"/>
                          <a:cs typeface="+mn-cs"/>
                        </a:rPr>
                        <a:t>Interna</a:t>
                      </a:r>
                    </a:p>
                    <a:p>
                      <a:pPr lvl="0">
                        <a:buNone/>
                      </a:pPr>
                      <a:r>
                        <a:rPr lang="sv-SE" sz="1200" b="1" kern="1200" noProof="0" dirty="0">
                          <a:solidFill>
                            <a:schemeClr val="lt1"/>
                          </a:solidFill>
                          <a:latin typeface="+mn-lt"/>
                          <a:ea typeface="+mn-ea"/>
                          <a:cs typeface="+mn-cs"/>
                        </a:rPr>
                        <a:t>Att planera gemensamma utbildningar till utfyllnadstid</a:t>
                      </a: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i="0" u="none" strike="noStrike" noProof="0" dirty="0">
                          <a:solidFill>
                            <a:srgbClr val="000000"/>
                          </a:solidFill>
                          <a:latin typeface="Calibri"/>
                        </a:rPr>
                        <a:t>Aktuellt utbildningsbehov</a:t>
                      </a:r>
                    </a:p>
                  </a:txBody>
                  <a:tcPr marL="144000" marR="108000" marT="108000" marB="108000"/>
                </a:tc>
                <a:tc gridSpan="2">
                  <a:txBody>
                    <a:bodyPr/>
                    <a:lstStyle/>
                    <a:p>
                      <a:r>
                        <a:rPr lang="sv-SE" sz="1200" b="1" noProof="0" dirty="0"/>
                        <a:t>Output: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noProof="0" dirty="0"/>
                        <a:t>Aktuellt </a:t>
                      </a:r>
                      <a:r>
                        <a:rPr lang="sv-SE" sz="1200" b="0" baseline="0" noProof="0" dirty="0" err="1"/>
                        <a:t>årshjul</a:t>
                      </a:r>
                      <a:r>
                        <a:rPr lang="sv-SE" sz="1200" b="0" baseline="0" noProof="0" dirty="0"/>
                        <a:t> </a:t>
                      </a:r>
                      <a:r>
                        <a:rPr lang="sv-SE" sz="1200" b="0" kern="1200" baseline="0" dirty="0">
                          <a:solidFill>
                            <a:schemeClr val="dk1"/>
                          </a:solidFill>
                          <a:latin typeface="+mn-lt"/>
                          <a:ea typeface="+mn-ea"/>
                          <a:cs typeface="+mn-cs"/>
                        </a:rPr>
                        <a:t>som alla anställda kan hitta </a:t>
                      </a:r>
                      <a:br>
                        <a:rPr lang="sv-SE" sz="1200" b="0" kern="1200" baseline="0" dirty="0">
                          <a:solidFill>
                            <a:schemeClr val="dk1"/>
                          </a:solidFill>
                          <a:latin typeface="+mn-lt"/>
                          <a:ea typeface="+mn-ea"/>
                          <a:cs typeface="+mn-cs"/>
                        </a:rPr>
                      </a:br>
                      <a:r>
                        <a:rPr lang="sv-SE" sz="1200" b="0" kern="1200" baseline="0" dirty="0">
                          <a:solidFill>
                            <a:schemeClr val="dk1"/>
                          </a:solidFill>
                          <a:latin typeface="+mn-lt"/>
                          <a:ea typeface="+mn-ea"/>
                          <a:cs typeface="+mn-cs"/>
                        </a:rPr>
                        <a:t>och </a:t>
                      </a:r>
                      <a:r>
                        <a:rPr lang="sv-SE" sz="1200" b="0" kern="1200" baseline="0" dirty="0" err="1">
                          <a:solidFill>
                            <a:schemeClr val="dk1"/>
                          </a:solidFill>
                          <a:latin typeface="+mn-lt"/>
                          <a:ea typeface="+mn-ea"/>
                          <a:cs typeface="+mn-cs"/>
                        </a:rPr>
                        <a:t>intresseanmäla</a:t>
                      </a:r>
                      <a:r>
                        <a:rPr lang="sv-SE" sz="1200" b="0" kern="1200" baseline="0" dirty="0">
                          <a:solidFill>
                            <a:schemeClr val="dk1"/>
                          </a:solidFill>
                          <a:latin typeface="+mn-lt"/>
                          <a:ea typeface="+mn-ea"/>
                          <a:cs typeface="+mn-cs"/>
                        </a:rPr>
                        <a:t> sig till</a:t>
                      </a:r>
                    </a:p>
                    <a:p>
                      <a:pPr marL="171450" indent="-171450">
                        <a:buFont typeface="Arial" panose="020B0604020202020204" pitchFamily="34" charset="0"/>
                        <a:buChar char="•"/>
                      </a:pPr>
                      <a:endParaRPr lang="sv-SE" sz="1200" b="0" baseline="0" noProof="0" dirty="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dirty="0"/>
                        <a:t>Agenda:</a:t>
                      </a:r>
                    </a:p>
                    <a:p>
                      <a:pPr marL="171450" indent="-171450">
                        <a:buFont typeface="Arial" panose="020B0604020202020204" pitchFamily="34" charset="0"/>
                        <a:buChar char="•"/>
                      </a:pPr>
                      <a:r>
                        <a:rPr lang="sv-SE" sz="1200" b="0" kern="1200" dirty="0">
                          <a:solidFill>
                            <a:schemeClr val="dk1"/>
                          </a:solidFill>
                          <a:latin typeface="+mn-lt"/>
                          <a:ea typeface="+mn-ea"/>
                          <a:cs typeface="+mn-cs"/>
                        </a:rPr>
                        <a:t>Genomgång av utbildningsbehov avdelningsvis</a:t>
                      </a:r>
                    </a:p>
                    <a:p>
                      <a:pPr marL="171450" indent="-171450">
                        <a:buFont typeface="Arial" panose="020B0604020202020204" pitchFamily="34" charset="0"/>
                        <a:buChar char="•"/>
                      </a:pPr>
                      <a:r>
                        <a:rPr lang="sv-SE" sz="1200" b="0" kern="1200" dirty="0">
                          <a:solidFill>
                            <a:schemeClr val="dk1"/>
                          </a:solidFill>
                          <a:latin typeface="+mn-lt"/>
                          <a:ea typeface="+mn-ea"/>
                          <a:cs typeface="+mn-cs"/>
                        </a:rPr>
                        <a:t>Planera ett gemensamt levande </a:t>
                      </a:r>
                      <a:r>
                        <a:rPr lang="sv-SE" sz="1200" b="0" kern="1200" dirty="0" err="1">
                          <a:solidFill>
                            <a:schemeClr val="dk1"/>
                          </a:solidFill>
                          <a:latin typeface="+mn-lt"/>
                          <a:ea typeface="+mn-ea"/>
                          <a:cs typeface="+mn-cs"/>
                        </a:rPr>
                        <a:t>årshjul</a:t>
                      </a:r>
                      <a:endParaRPr lang="sv-SE" sz="1200" b="0" kern="1200" dirty="0">
                        <a:solidFill>
                          <a:schemeClr val="dk1"/>
                        </a:solidFill>
                        <a:latin typeface="+mn-lt"/>
                        <a:ea typeface="+mn-ea"/>
                        <a:cs typeface="+mn-cs"/>
                      </a:endParaRPr>
                    </a:p>
                    <a:p>
                      <a:pPr marL="171450" indent="-171450">
                        <a:buFont typeface="Arial" panose="020B0604020202020204" pitchFamily="34" charset="0"/>
                        <a:buChar char="•"/>
                      </a:pPr>
                      <a:r>
                        <a:rPr lang="sv-SE" sz="1200" b="0" kern="1200" dirty="0">
                          <a:solidFill>
                            <a:schemeClr val="dk1"/>
                          </a:solidFill>
                          <a:latin typeface="+mn-lt"/>
                          <a:ea typeface="+mn-ea"/>
                          <a:cs typeface="+mn-cs"/>
                        </a:rPr>
                        <a:t>Ev. frågor att eskalera till Skyddskommittén</a:t>
                      </a:r>
                    </a:p>
                    <a:p>
                      <a:pPr marL="0" indent="0">
                        <a:buFont typeface="Arial" panose="020B0604020202020204" pitchFamily="34" charset="0"/>
                        <a:buNone/>
                      </a:pPr>
                      <a:endParaRPr lang="sv-SE" sz="1200" b="0" kern="1200" dirty="0">
                        <a:solidFill>
                          <a:schemeClr val="dk1"/>
                        </a:solidFill>
                        <a:latin typeface="+mn-lt"/>
                        <a:ea typeface="+mn-ea"/>
                        <a:cs typeface="+mn-cs"/>
                      </a:endParaRPr>
                    </a:p>
                    <a:p>
                      <a:pPr marL="0" indent="0">
                        <a:buFont typeface="Arial" panose="020B0604020202020204" pitchFamily="34" charset="0"/>
                        <a:buNone/>
                      </a:pPr>
                      <a:endParaRPr lang="sv-SE" sz="1200" b="0" kern="1200" baseline="0" dirty="0">
                        <a:solidFill>
                          <a:schemeClr val="dk1"/>
                        </a:solidFill>
                        <a:latin typeface="+mn-lt"/>
                        <a:ea typeface="+mn-ea"/>
                        <a:cs typeface="+mn-cs"/>
                      </a:endParaRPr>
                    </a:p>
                    <a:p>
                      <a:pPr marL="0" indent="0">
                        <a:buFont typeface="Arial" panose="020B0604020202020204" pitchFamily="34" charset="0"/>
                        <a:buNone/>
                      </a:pPr>
                      <a:endParaRPr lang="sv-SE" sz="1200" b="0" kern="1200" baseline="0" dirty="0">
                        <a:solidFill>
                          <a:schemeClr val="dk1"/>
                        </a:solidFill>
                        <a:latin typeface="+mn-lt"/>
                        <a:ea typeface="+mn-ea"/>
                        <a:cs typeface="+mn-cs"/>
                      </a:endParaRPr>
                    </a:p>
                    <a:p>
                      <a:pPr marL="0" indent="0">
                        <a:buFont typeface="Arial" panose="020B0604020202020204" pitchFamily="34" charset="0"/>
                        <a:buNone/>
                      </a:pPr>
                      <a:endParaRPr lang="sv-SE" sz="1200" b="0" kern="1200" baseline="0" dirty="0">
                        <a:solidFill>
                          <a:schemeClr val="dk1"/>
                        </a:solidFill>
                        <a:latin typeface="+mn-lt"/>
                        <a:ea typeface="+mn-ea"/>
                        <a:cs typeface="+mn-cs"/>
                      </a:endParaRPr>
                    </a:p>
                    <a:p>
                      <a:pPr marL="0" indent="0">
                        <a:buFont typeface="Arial" panose="020B0604020202020204" pitchFamily="34" charset="0"/>
                        <a:buNone/>
                      </a:pPr>
                      <a:endParaRPr lang="sv-SE" sz="1200" b="0" kern="1200" baseline="0" dirty="0">
                        <a:solidFill>
                          <a:schemeClr val="dk1"/>
                        </a:solidFill>
                        <a:latin typeface="+mn-lt"/>
                        <a:ea typeface="+mn-ea"/>
                        <a:cs typeface="+mn-cs"/>
                      </a:endParaRPr>
                    </a:p>
                  </a:txBody>
                  <a:tcPr marL="144000" marR="108000" marT="108000" marB="108000"/>
                </a:tc>
                <a:tc>
                  <a:txBody>
                    <a:bodyPr/>
                    <a:lstStyle/>
                    <a:p>
                      <a:r>
                        <a:rPr lang="sv-SE" sz="1200" b="1" dirty="0"/>
                        <a:t>Nyckeltal/KPI: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dirty="0">
                          <a:solidFill>
                            <a:schemeClr val="dk1"/>
                          </a:solidFill>
                          <a:latin typeface="+mn-lt"/>
                          <a:ea typeface="+mn-ea"/>
                          <a:cs typeface="+mn-cs"/>
                        </a:rPr>
                        <a:t>Utbildningstimmar</a:t>
                      </a: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06980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622107269"/>
              </p:ext>
            </p:extLst>
          </p:nvPr>
        </p:nvGraphicFramePr>
        <p:xfrm>
          <a:off x="2" y="-6"/>
          <a:ext cx="12191998" cy="6858006"/>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544621">
                <a:tc>
                  <a:txBody>
                    <a:bodyPr/>
                    <a:lstStyle/>
                    <a:p>
                      <a:r>
                        <a:rPr lang="sv-SE" sz="1200" dirty="0"/>
                        <a:t>Möte: </a:t>
                      </a:r>
                      <a:r>
                        <a:rPr lang="sv-SE" sz="1200" dirty="0">
                          <a:solidFill>
                            <a:schemeClr val="bg1"/>
                          </a:solidFill>
                        </a:rPr>
                        <a:t>Personalplaneringsmöte </a:t>
                      </a:r>
                    </a:p>
                    <a:p>
                      <a:r>
                        <a:rPr lang="sv-SE" sz="1200" dirty="0"/>
                        <a:t>Frekvens: Månatligen</a:t>
                      </a:r>
                    </a:p>
                    <a:p>
                      <a:r>
                        <a:rPr lang="sv-SE" sz="1200" dirty="0"/>
                        <a:t>Dag: Sista onsdagen (Produktion) och torsdagen (UH) varje månad</a:t>
                      </a:r>
                      <a:endParaRPr lang="sv-SE" sz="1200" b="0" dirty="0"/>
                    </a:p>
                    <a:p>
                      <a:r>
                        <a:rPr lang="sv-SE" sz="1200" dirty="0"/>
                        <a:t>Tid:</a:t>
                      </a:r>
                      <a:r>
                        <a:rPr lang="sv-SE" sz="1200" baseline="0" dirty="0"/>
                        <a:t> 09.30-10.30 (Produktion) samt 9-10 (UH)</a:t>
                      </a:r>
                      <a:endParaRPr lang="sv-SE" sz="1200" b="0" dirty="0"/>
                    </a:p>
                    <a:p>
                      <a:r>
                        <a:rPr lang="sv-SE" sz="1200" dirty="0"/>
                        <a:t>Plats: Konferensrum eller digitalt</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dirty="0"/>
                        <a:t>Deltagare:</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HR </a:t>
                      </a:r>
                      <a:r>
                        <a:rPr lang="sv-SE" sz="1200" b="1" kern="1200" baseline="0" dirty="0">
                          <a:solidFill>
                            <a:schemeClr val="lt1"/>
                          </a:solidFill>
                          <a:latin typeface="+mn-lt"/>
                          <a:ea typeface="+mn-ea"/>
                          <a:cs typeface="+mn-cs"/>
                        </a:rPr>
                        <a:t>(sammankallande)</a:t>
                      </a:r>
                      <a:endParaRPr lang="sv-SE" sz="1200" b="1" kern="1200" dirty="0">
                        <a:solidFill>
                          <a:schemeClr val="lt1"/>
                        </a:solidFill>
                        <a:latin typeface="+mn-lt"/>
                        <a:ea typeface="+mn-ea"/>
                        <a:cs typeface="+mn-cs"/>
                      </a:endParaRP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Gruppchefer inom Produktion och UH</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Facklig </a:t>
                      </a:r>
                      <a:r>
                        <a:rPr lang="sv-SE" sz="1200" b="1" kern="1200" dirty="0" err="1">
                          <a:solidFill>
                            <a:schemeClr val="lt1"/>
                          </a:solidFill>
                          <a:latin typeface="+mn-lt"/>
                          <a:ea typeface="+mn-ea"/>
                          <a:cs typeface="+mn-cs"/>
                        </a:rPr>
                        <a:t>repr</a:t>
                      </a:r>
                      <a:r>
                        <a:rPr lang="sv-SE" sz="1200" b="1" kern="1200" dirty="0">
                          <a:solidFill>
                            <a:schemeClr val="lt1"/>
                          </a:solidFill>
                          <a:latin typeface="+mn-lt"/>
                          <a:ea typeface="+mn-ea"/>
                          <a:cs typeface="+mn-cs"/>
                        </a:rPr>
                        <a:t>. Pappers samt AHSO</a:t>
                      </a:r>
                    </a:p>
                    <a:p>
                      <a:pPr marL="93663" lvl="1" indent="-93663" algn="l" defTabSz="914400" rtl="0" eaLnBrk="1" latinLnBrk="0" hangingPunct="1"/>
                      <a:endParaRPr lang="sv-SE" sz="1200" b="1" kern="1200" dirty="0">
                        <a:solidFill>
                          <a:schemeClr val="lt1"/>
                        </a:solidFill>
                        <a:latin typeface="+mn-lt"/>
                        <a:ea typeface="+mn-ea"/>
                        <a:cs typeface="+mn-cs"/>
                      </a:endParaRPr>
                    </a:p>
                    <a:p>
                      <a:pPr>
                        <a:spcAft>
                          <a:spcPts val="0"/>
                        </a:spcAft>
                        <a:tabLst>
                          <a:tab pos="900430" algn="l"/>
                          <a:tab pos="2880995" algn="l"/>
                          <a:tab pos="3420745" algn="l"/>
                        </a:tabLst>
                      </a:pPr>
                      <a:r>
                        <a:rPr lang="sv-SE" sz="1200" b="1" kern="1200" dirty="0">
                          <a:solidFill>
                            <a:schemeClr val="lt1"/>
                          </a:solidFill>
                          <a:latin typeface="+mn-lt"/>
                          <a:ea typeface="+mn-ea"/>
                          <a:cs typeface="+mn-cs"/>
                        </a:rPr>
                        <a:t>Ansvarig för personalplaneringsmöten är HR tillsammans med gruppchefer.</a:t>
                      </a:r>
                    </a:p>
                  </a:txBody>
                  <a:tcPr marL="144000" marR="108000" marT="108000" marB="108000">
                    <a:solidFill>
                      <a:schemeClr val="accent6"/>
                    </a:solidFill>
                  </a:tcPr>
                </a:tc>
                <a:tc>
                  <a:txBody>
                    <a:bodyPr/>
                    <a:lstStyle/>
                    <a:p>
                      <a:r>
                        <a:rPr lang="sv-SE" sz="1200"/>
                        <a:t>Syfte:</a:t>
                      </a:r>
                    </a:p>
                    <a:p>
                      <a:pPr>
                        <a:spcAft>
                          <a:spcPts val="0"/>
                        </a:spcAft>
                        <a:tabLst>
                          <a:tab pos="900430" algn="l"/>
                          <a:tab pos="2880995" algn="l"/>
                        </a:tabLst>
                      </a:pPr>
                      <a:r>
                        <a:rPr lang="sv-SE" sz="1200" b="1" kern="1200">
                          <a:solidFill>
                            <a:schemeClr val="lt1"/>
                          </a:solidFill>
                          <a:latin typeface="+mn-lt"/>
                          <a:ea typeface="+mn-ea"/>
                          <a:cs typeface="+mn-cs"/>
                        </a:rPr>
                        <a:t>Syftet med personalplaneringsmöten </a:t>
                      </a:r>
                      <a:r>
                        <a:rPr lang="sv-SE" sz="1200" b="1" kern="1200" baseline="0">
                          <a:solidFill>
                            <a:schemeClr val="lt1"/>
                          </a:solidFill>
                          <a:latin typeface="+mn-lt"/>
                          <a:ea typeface="+mn-ea"/>
                          <a:cs typeface="+mn-cs"/>
                        </a:rPr>
                        <a:t>är att få en lägesbild över hela skiftorganisationen och UH-organisationens bemanning. Mötet är också ett tillfälle att dela erfarenheter och vid behov kunna låna resurser mellan avdelningarna. HR får genom mötet en god överblick vad som sker i skiftorganisationen.</a:t>
                      </a:r>
                      <a:endParaRPr lang="sv-SE" sz="1200" b="1" kern="120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374515">
                <a:tc>
                  <a:txBody>
                    <a:bodyPr/>
                    <a:lstStyle/>
                    <a:p>
                      <a:r>
                        <a:rPr lang="sv-SE" sz="1200" b="1"/>
                        <a:t>Input: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a:t>Föregående protokoll</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baseline="0" noProof="0"/>
                        <a:t>Protokoll</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938870">
                <a:tc>
                  <a:txBody>
                    <a:bodyPr/>
                    <a:lstStyle/>
                    <a:p>
                      <a:r>
                        <a:rPr lang="sv-SE" sz="1200" b="1" dirty="0"/>
                        <a:t>Agenda</a:t>
                      </a:r>
                    </a:p>
                    <a:p>
                      <a:pPr marL="171450" indent="-171450">
                        <a:buFont typeface="Arial" panose="020B0604020202020204" pitchFamily="34" charset="0"/>
                        <a:buChar char="•"/>
                      </a:pPr>
                      <a:r>
                        <a:rPr lang="sv-SE" sz="1200" b="0" dirty="0">
                          <a:solidFill>
                            <a:schemeClr val="tx1"/>
                          </a:solidFill>
                        </a:rPr>
                        <a:t>Föregående protokoll</a:t>
                      </a:r>
                    </a:p>
                    <a:p>
                      <a:pPr marL="171450" lvl="0" indent="-171450">
                        <a:buFont typeface="Arial" panose="020B0604020202020204" pitchFamily="34" charset="0"/>
                        <a:buChar char="•"/>
                      </a:pPr>
                      <a:r>
                        <a:rPr lang="sv-SE" sz="1200" b="0" dirty="0">
                          <a:solidFill>
                            <a:schemeClr val="tx1"/>
                          </a:solidFill>
                        </a:rPr>
                        <a:t>Förslag till nyanställning</a:t>
                      </a:r>
                    </a:p>
                    <a:p>
                      <a:pPr marL="171450" lvl="0" indent="-171450">
                        <a:buFont typeface="Arial" panose="020B0604020202020204" pitchFamily="34" charset="0"/>
                        <a:buChar char="•"/>
                      </a:pPr>
                      <a:r>
                        <a:rPr lang="sv-SE" sz="1200" b="0" dirty="0">
                          <a:solidFill>
                            <a:schemeClr val="tx1"/>
                          </a:solidFill>
                        </a:rPr>
                        <a:t>Förslag till förlängningar</a:t>
                      </a:r>
                    </a:p>
                    <a:p>
                      <a:pPr marL="171450" lvl="0" indent="-171450">
                        <a:buFont typeface="Arial" panose="020B0604020202020204" pitchFamily="34" charset="0"/>
                        <a:buChar char="•"/>
                      </a:pPr>
                      <a:r>
                        <a:rPr lang="sv-SE" sz="1200" b="0" i="0" u="none" strike="noStrike" noProof="0" dirty="0">
                          <a:solidFill>
                            <a:schemeClr val="tx1"/>
                          </a:solidFill>
                          <a:latin typeface="Calibri"/>
                        </a:rPr>
                        <a:t>Vikarier </a:t>
                      </a:r>
                      <a:endParaRPr lang="sv-SE" sz="1200" b="0" dirty="0">
                        <a:solidFill>
                          <a:schemeClr val="tx1"/>
                        </a:solidFill>
                      </a:endParaRPr>
                    </a:p>
                    <a:p>
                      <a:pPr marL="171450" lvl="0" indent="-171450">
                        <a:buFont typeface="Arial" panose="020B0604020202020204" pitchFamily="34" charset="0"/>
                        <a:buChar char="•"/>
                      </a:pPr>
                      <a:r>
                        <a:rPr lang="sv-SE" sz="1200" b="0" dirty="0"/>
                        <a:t>Avslutade anställningar</a:t>
                      </a:r>
                    </a:p>
                    <a:p>
                      <a:pPr marL="171450" lvl="0" indent="-171450">
                        <a:buFont typeface="Arial" panose="020B0604020202020204" pitchFamily="34" charset="0"/>
                        <a:buChar char="•"/>
                      </a:pPr>
                      <a:r>
                        <a:rPr lang="sv-SE" sz="1200" b="0" dirty="0"/>
                        <a:t>Sjukfrånvaro </a:t>
                      </a:r>
                    </a:p>
                    <a:p>
                      <a:pPr marL="171450" lvl="0" indent="-171450">
                        <a:buFont typeface="Arial" panose="020B0604020202020204" pitchFamily="34" charset="0"/>
                        <a:buChar char="•"/>
                      </a:pPr>
                      <a:r>
                        <a:rPr lang="sv-SE" sz="1200" b="0" dirty="0"/>
                        <a:t>Utbildningar</a:t>
                      </a:r>
                    </a:p>
                  </a:txBody>
                  <a:tcPr marL="144000" marR="108000" marT="108000" marB="108000"/>
                </a:tc>
                <a:tc>
                  <a:txBody>
                    <a:bodyPr/>
                    <a:lstStyle/>
                    <a:p>
                      <a:r>
                        <a:rPr lang="sv-SE" sz="1200" b="1"/>
                        <a:t>Nyckeltal/KPI:</a:t>
                      </a:r>
                    </a:p>
                    <a:p>
                      <a:pPr lvl="0">
                        <a:buNone/>
                      </a:pPr>
                      <a:r>
                        <a:rPr lang="sv-SE" sz="1200" b="1"/>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telefonsamtal under mötet om inte aviserats i förväg</a:t>
                      </a:r>
                    </a:p>
                    <a:p>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74611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272896247"/>
              </p:ext>
            </p:extLst>
          </p:nvPr>
        </p:nvGraphicFramePr>
        <p:xfrm>
          <a:off x="2" y="-5"/>
          <a:ext cx="12191998" cy="6761023"/>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508636">
                <a:tc>
                  <a:txBody>
                    <a:bodyPr/>
                    <a:lstStyle/>
                    <a:p>
                      <a:r>
                        <a:rPr lang="sv-SE" sz="1200" dirty="0"/>
                        <a:t>Möte: Samverkansråd</a:t>
                      </a:r>
                      <a:endParaRPr lang="sv-SE" sz="1200" noProof="0" dirty="0"/>
                    </a:p>
                    <a:p>
                      <a:r>
                        <a:rPr lang="sv-SE" sz="1200" dirty="0"/>
                        <a:t>Frekvens: 3</a:t>
                      </a:r>
                      <a:r>
                        <a:rPr lang="sv-SE" sz="1200" baseline="0" dirty="0"/>
                        <a:t> ggr/år</a:t>
                      </a:r>
                      <a:endParaRPr lang="sv-SE" sz="1200" dirty="0"/>
                    </a:p>
                    <a:p>
                      <a:r>
                        <a:rPr lang="sv-SE" sz="1200" dirty="0"/>
                        <a:t>Dag: Enligt plan, innan ett kommande styrelsemöte</a:t>
                      </a:r>
                      <a:endParaRPr lang="sv-SE" sz="1200" b="0" dirty="0"/>
                    </a:p>
                    <a:p>
                      <a:r>
                        <a:rPr lang="sv-SE" sz="1200" dirty="0"/>
                        <a:t>Tid:</a:t>
                      </a:r>
                      <a:r>
                        <a:rPr lang="sv-SE" sz="1200" baseline="0" dirty="0"/>
                        <a:t> 3 tillfällen á 1 timme</a:t>
                      </a:r>
                      <a:endParaRPr lang="sv-SE" sz="1200" b="0" dirty="0"/>
                    </a:p>
                    <a:p>
                      <a:r>
                        <a:rPr lang="sv-SE" sz="1200" dirty="0"/>
                        <a:t>Plats: Enligt</a:t>
                      </a:r>
                      <a:r>
                        <a:rPr lang="sv-SE" sz="1200" baseline="0" dirty="0"/>
                        <a: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defTabSz="914400" rtl="0" eaLnBrk="1" latinLnBrk="0" hangingPunct="1">
                        <a:buFont typeface="Arial" panose="020B0604020202020204" pitchFamily="34" charset="0"/>
                        <a:buChar char="•"/>
                      </a:pPr>
                      <a:r>
                        <a:rPr lang="sv-SE" sz="1200" b="1" kern="1200" baseline="0" dirty="0">
                          <a:solidFill>
                            <a:schemeClr val="lt1"/>
                          </a:solidFill>
                          <a:latin typeface="+mn-lt"/>
                          <a:ea typeface="+mn-ea"/>
                          <a:cs typeface="+mn-cs"/>
                        </a:rPr>
                        <a:t>VD </a:t>
                      </a:r>
                      <a:r>
                        <a:rPr lang="sv-SE" sz="1200" b="1" kern="1200" baseline="0" dirty="0">
                          <a:solidFill>
                            <a:schemeClr val="bg1"/>
                          </a:solidFill>
                          <a:latin typeface="+mn-lt"/>
                          <a:ea typeface="+mn-ea"/>
                          <a:cs typeface="+mn-cs"/>
                        </a:rPr>
                        <a:t>(</a:t>
                      </a:r>
                      <a:r>
                        <a:rPr lang="sv-SE" sz="1200" b="1" kern="1200" baseline="0" dirty="0" err="1">
                          <a:solidFill>
                            <a:schemeClr val="bg1"/>
                          </a:solidFill>
                          <a:latin typeface="+mn-lt"/>
                          <a:ea typeface="+mn-ea"/>
                          <a:cs typeface="+mn-cs"/>
                        </a:rPr>
                        <a:t>Ordf</a:t>
                      </a:r>
                      <a:r>
                        <a:rPr lang="sv-SE" sz="1200" b="1" kern="1200" baseline="0" dirty="0">
                          <a:solidFill>
                            <a:schemeClr val="bg1"/>
                          </a:solidFill>
                          <a:latin typeface="+mn-lt"/>
                          <a:ea typeface="+mn-ea"/>
                          <a:cs typeface="+mn-cs"/>
                        </a:rPr>
                        <a:t>, Sammankallande)</a:t>
                      </a:r>
                    </a:p>
                    <a:p>
                      <a:pPr marL="171450" lvl="1" indent="-171450" algn="l" rtl="0" eaLnBrk="1" latinLnBrk="0" hangingPunct="1">
                        <a:buFont typeface="Arial" panose="020B0604020202020204" pitchFamily="34" charset="0"/>
                        <a:buChar char="•"/>
                      </a:pPr>
                      <a:r>
                        <a:rPr lang="sv-SE" sz="1200" b="1" kern="1200" baseline="0" dirty="0">
                          <a:solidFill>
                            <a:schemeClr val="bg1"/>
                          </a:solidFill>
                          <a:latin typeface="+mn-lt"/>
                          <a:ea typeface="+mn-ea"/>
                          <a:cs typeface="+mn-cs"/>
                        </a:rPr>
                        <a:t>HR Chef</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Fackliga ordföranden</a:t>
                      </a:r>
                    </a:p>
                    <a:p>
                      <a:pPr marL="93663" lvl="1" indent="-93663" algn="l" defTabSz="914400" rtl="0" eaLnBrk="1" latinLnBrk="0" hangingPunct="1"/>
                      <a:endParaRPr lang="sv-SE" sz="1200" b="1" kern="1200" dirty="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dirty="0"/>
                        <a:t>Syfte:</a:t>
                      </a:r>
                    </a:p>
                    <a:p>
                      <a:pPr marL="0" marR="0" indent="0" algn="l" defTabSz="914400" rtl="0" eaLnBrk="1" fontAlgn="auto" latinLnBrk="0" hangingPunct="1">
                        <a:lnSpc>
                          <a:spcPct val="100000"/>
                        </a:lnSpc>
                        <a:spcBef>
                          <a:spcPts val="0"/>
                        </a:spcBef>
                        <a:spcAft>
                          <a:spcPts val="0"/>
                        </a:spcAft>
                        <a:buClrTx/>
                        <a:buSzTx/>
                        <a:buFontTx/>
                        <a:buNone/>
                        <a:tabLst>
                          <a:tab pos="900430" algn="l"/>
                          <a:tab pos="2880995" algn="l"/>
                        </a:tabLst>
                        <a:defRPr/>
                      </a:pPr>
                      <a:r>
                        <a:rPr lang="sv-SE" sz="1200" b="1" kern="1200" dirty="0">
                          <a:solidFill>
                            <a:schemeClr val="lt1"/>
                          </a:solidFill>
                          <a:latin typeface="+mn-lt"/>
                          <a:ea typeface="+mn-ea"/>
                          <a:cs typeface="+mn-cs"/>
                        </a:rPr>
                        <a:t>Ett informellt möte om hur verksamheten går och framtidsutsikterna. Detta möte är inför ett kommande Styrelsemöte för Mondi Dynäs AB.</a:t>
                      </a:r>
                    </a:p>
                    <a:p>
                      <a:pPr>
                        <a:spcAft>
                          <a:spcPts val="0"/>
                        </a:spcAft>
                        <a:tabLst>
                          <a:tab pos="900430" algn="l"/>
                          <a:tab pos="2880995" algn="l"/>
                        </a:tabLst>
                      </a:pPr>
                      <a:br>
                        <a:rPr lang="sv-SE" sz="1200" b="1" kern="1200" dirty="0">
                          <a:solidFill>
                            <a:schemeClr val="lt1"/>
                          </a:solidFill>
                          <a:latin typeface="+mn-lt"/>
                          <a:ea typeface="+mn-ea"/>
                          <a:cs typeface="+mn-cs"/>
                        </a:rPr>
                      </a:b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355077">
                <a:tc>
                  <a:txBody>
                    <a:bodyPr/>
                    <a:lstStyle/>
                    <a:p>
                      <a:r>
                        <a:rPr lang="sv-SE" sz="1200" b="1" dirty="0"/>
                        <a:t>Input:</a:t>
                      </a:r>
                      <a:endParaRPr lang="en-US" dirty="0"/>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Senaste månadsrapporten</a:t>
                      </a:r>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Delar av styrelsematerial</a:t>
                      </a:r>
                    </a:p>
                  </a:txBody>
                  <a:tcPr marL="144000" marR="108000" marT="108000" marB="108000"/>
                </a:tc>
                <a:tc gridSpan="2">
                  <a:txBody>
                    <a:bodyPr/>
                    <a:lstStyle/>
                    <a:p>
                      <a:r>
                        <a:rPr lang="sv-SE" sz="1200" b="1" noProof="0" dirty="0"/>
                        <a:t>Output:</a:t>
                      </a:r>
                      <a:endParaRPr lang="en-US" dirty="0"/>
                    </a:p>
                    <a:p>
                      <a:pPr marL="171450" lvl="0" indent="-171450">
                        <a:buFont typeface="Arial" panose="020B0604020202020204" pitchFamily="34" charset="0"/>
                        <a:buChar char="•"/>
                      </a:pPr>
                      <a:r>
                        <a:rPr lang="sv-SE" sz="1200" b="0" baseline="0" noProof="0" dirty="0"/>
                        <a:t>Ökad delaktighet och involvering</a:t>
                      </a:r>
                      <a:endParaRPr lang="sv-SE" dirty="0"/>
                    </a:p>
                    <a:p>
                      <a:pPr marL="171450" lvl="0" indent="-171450">
                        <a:buFont typeface="Arial" panose="020B0604020202020204" pitchFamily="34" charset="0"/>
                        <a:buChar char="•"/>
                      </a:pPr>
                      <a:r>
                        <a:rPr lang="sv-SE" sz="1200" b="0" baseline="0" noProof="0" dirty="0"/>
                        <a:t>Ökad förståelse för verksamhetens utmaningar</a:t>
                      </a:r>
                      <a:endParaRPr lang="sv-SE" dirty="0"/>
                    </a:p>
                    <a:p>
                      <a:pPr marL="171450" lvl="0" indent="-171450">
                        <a:buFont typeface="Arial" panose="020B0604020202020204" pitchFamily="34" charset="0"/>
                        <a:buChar char="•"/>
                      </a:pPr>
                      <a:r>
                        <a:rPr lang="sv-SE" sz="1200" b="0" baseline="0" noProof="0" dirty="0"/>
                        <a:t>Inga minnesanteckningar då det är informellt</a:t>
                      </a:r>
                      <a:endParaRPr lang="sv-SE" dirty="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897310">
                <a:tc>
                  <a:txBody>
                    <a:bodyPr/>
                    <a:lstStyle/>
                    <a:p>
                      <a:r>
                        <a:rPr lang="sv-SE" sz="1200" b="1" dirty="0"/>
                        <a:t>Agenda</a:t>
                      </a:r>
                    </a:p>
                    <a:p>
                      <a:pPr marL="171450" indent="-171450">
                        <a:buFont typeface="Arial" panose="020B0604020202020204" pitchFamily="34" charset="0"/>
                        <a:buChar char="•"/>
                      </a:pPr>
                      <a:r>
                        <a:rPr lang="sv-SE" sz="1200" b="0" dirty="0"/>
                        <a:t>Senaste månadens utfall</a:t>
                      </a:r>
                    </a:p>
                    <a:p>
                      <a:pPr marL="171450" indent="-171450">
                        <a:buFont typeface="Arial" panose="020B0604020202020204" pitchFamily="34" charset="0"/>
                        <a:buChar char="•"/>
                      </a:pPr>
                      <a:r>
                        <a:rPr lang="sv-SE" sz="1200" b="0" baseline="0" dirty="0"/>
                        <a:t>De utmaningar vi står inför</a:t>
                      </a:r>
                    </a:p>
                    <a:p>
                      <a:pPr marL="171450" indent="-171450">
                        <a:buFont typeface="Arial" panose="020B0604020202020204" pitchFamily="34" charset="0"/>
                        <a:buChar char="•"/>
                      </a:pPr>
                      <a:r>
                        <a:rPr lang="sv-SE" sz="1200" b="0" baseline="0" dirty="0"/>
                        <a:t>Eventuellt material inför styrelsemötet</a:t>
                      </a:r>
                    </a:p>
                    <a:p>
                      <a:pPr marL="171450" indent="-171450">
                        <a:buFont typeface="Arial" panose="020B0604020202020204" pitchFamily="34" charset="0"/>
                        <a:buChar char="•"/>
                      </a:pPr>
                      <a:r>
                        <a:rPr lang="sv-SE" sz="1200" b="0" baseline="0" dirty="0"/>
                        <a:t>Övriga frågor</a:t>
                      </a:r>
                      <a:endParaRPr lang="sv-SE" sz="1200" b="0" dirty="0"/>
                    </a:p>
                    <a:p>
                      <a:pPr marL="0" indent="0">
                        <a:buFont typeface="Arial" panose="020B0604020202020204" pitchFamily="34" charset="0"/>
                        <a:buNone/>
                      </a:pPr>
                      <a:endParaRPr lang="sv-SE" sz="1200" b="0" dirty="0"/>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De som är fastslagna på Mondi Dynäs nivå</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Börja och sluta i tid</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agendan och att vi håller oss till ämnet</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Låt alla komma till tals</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varandras åsikter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sidodiskussioner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telefonsamtal under mötet om inte aviserats i förväg</a:t>
                      </a:r>
                      <a:r>
                        <a:rPr lang="en-US" sz="1200" b="0" kern="1200" dirty="0">
                          <a:solidFill>
                            <a:schemeClr val="dk1"/>
                          </a:solidFill>
                          <a:latin typeface="+mn-lt"/>
                          <a:ea typeface="+mn-ea"/>
                          <a:cs typeface="+mn-cs"/>
                        </a:rPr>
                        <a:t>​</a:t>
                      </a:r>
                    </a:p>
                    <a:p>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75225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5"/>
          <a:ext cx="12191998" cy="6761023"/>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508636">
                <a:tc>
                  <a:txBody>
                    <a:bodyPr/>
                    <a:lstStyle/>
                    <a:p>
                      <a:r>
                        <a:rPr lang="sv-SE" sz="1200" dirty="0"/>
                        <a:t>Möte: Utökat Samverkansråd</a:t>
                      </a:r>
                      <a:endParaRPr lang="sv-SE" sz="1200" noProof="0" dirty="0"/>
                    </a:p>
                    <a:p>
                      <a:r>
                        <a:rPr lang="sv-SE" sz="1200" dirty="0"/>
                        <a:t>Frekvens: 1</a:t>
                      </a:r>
                      <a:r>
                        <a:rPr lang="sv-SE" sz="1200" baseline="0" dirty="0"/>
                        <a:t> ggr/år</a:t>
                      </a:r>
                      <a:endParaRPr lang="sv-SE" sz="1200" dirty="0"/>
                    </a:p>
                    <a:p>
                      <a:r>
                        <a:rPr lang="sv-SE" sz="1200" dirty="0"/>
                        <a:t>Dag: I december månad</a:t>
                      </a:r>
                      <a:endParaRPr lang="sv-SE" sz="1200" b="0" dirty="0"/>
                    </a:p>
                    <a:p>
                      <a:r>
                        <a:rPr lang="sv-SE" sz="1200" dirty="0"/>
                        <a:t>Tid:</a:t>
                      </a:r>
                      <a:r>
                        <a:rPr lang="sv-SE" sz="1200" baseline="0" dirty="0"/>
                        <a:t> Enligt separat kallelse</a:t>
                      </a:r>
                      <a:endParaRPr lang="sv-SE" sz="1200" b="0" dirty="0"/>
                    </a:p>
                    <a:p>
                      <a:r>
                        <a:rPr lang="sv-SE" sz="1200" dirty="0"/>
                        <a:t>Plats: Enligt</a:t>
                      </a:r>
                      <a:r>
                        <a:rPr lang="sv-SE" sz="1200" baseline="0" dirty="0"/>
                        <a:t> separat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defTabSz="914400" rtl="0" eaLnBrk="1" latinLnBrk="0" hangingPunct="1">
                        <a:buFont typeface="Arial" panose="020B0604020202020204" pitchFamily="34" charset="0"/>
                        <a:buChar char="•"/>
                      </a:pPr>
                      <a:r>
                        <a:rPr lang="sv-SE" sz="1200" b="1" kern="1200" baseline="0" dirty="0">
                          <a:solidFill>
                            <a:schemeClr val="lt1"/>
                          </a:solidFill>
                          <a:latin typeface="+mn-lt"/>
                          <a:ea typeface="+mn-ea"/>
                          <a:cs typeface="+mn-cs"/>
                        </a:rPr>
                        <a:t>VD </a:t>
                      </a:r>
                      <a:r>
                        <a:rPr lang="sv-SE" sz="1200" b="1" kern="1200" baseline="0" dirty="0">
                          <a:solidFill>
                            <a:schemeClr val="bg1"/>
                          </a:solidFill>
                          <a:latin typeface="+mn-lt"/>
                          <a:ea typeface="+mn-ea"/>
                          <a:cs typeface="+mn-cs"/>
                        </a:rPr>
                        <a:t>(</a:t>
                      </a:r>
                      <a:r>
                        <a:rPr lang="sv-SE" sz="1200" b="1" kern="1200" baseline="0" dirty="0" err="1">
                          <a:solidFill>
                            <a:schemeClr val="bg1"/>
                          </a:solidFill>
                          <a:latin typeface="+mn-lt"/>
                          <a:ea typeface="+mn-ea"/>
                          <a:cs typeface="+mn-cs"/>
                        </a:rPr>
                        <a:t>Ordf</a:t>
                      </a:r>
                      <a:r>
                        <a:rPr lang="sv-SE" sz="1200" b="1" kern="1200" baseline="0" dirty="0">
                          <a:solidFill>
                            <a:schemeClr val="bg1"/>
                          </a:solidFill>
                          <a:latin typeface="+mn-lt"/>
                          <a:ea typeface="+mn-ea"/>
                          <a:cs typeface="+mn-cs"/>
                        </a:rPr>
                        <a:t>, Sammankallande)</a:t>
                      </a:r>
                    </a:p>
                    <a:p>
                      <a:pPr marL="171450" lvl="1" indent="-171450" algn="l" rtl="0" eaLnBrk="1" latinLnBrk="0" hangingPunct="1">
                        <a:buFont typeface="Arial" panose="020B0604020202020204" pitchFamily="34" charset="0"/>
                        <a:buChar char="•"/>
                      </a:pPr>
                      <a:r>
                        <a:rPr lang="sv-SE" sz="1200" b="1" kern="1200" baseline="0" dirty="0">
                          <a:solidFill>
                            <a:schemeClr val="bg1"/>
                          </a:solidFill>
                          <a:latin typeface="+mn-lt"/>
                          <a:ea typeface="+mn-ea"/>
                          <a:cs typeface="+mn-cs"/>
                        </a:rPr>
                        <a:t>HR Chef</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Fackliga ordföranden</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Valda delar av respektive fackliga styrelser</a:t>
                      </a:r>
                    </a:p>
                    <a:p>
                      <a:pPr marL="93663" lvl="1" indent="-93663" algn="l" defTabSz="914400" rtl="0" eaLnBrk="1" latinLnBrk="0" hangingPunct="1"/>
                      <a:endParaRPr lang="sv-SE" sz="1200" b="1" kern="1200" dirty="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dirty="0"/>
                        <a:t>Syfte:</a:t>
                      </a:r>
                    </a:p>
                    <a:p>
                      <a:pPr marL="0" marR="0" indent="0" algn="l" defTabSz="914400" rtl="0" eaLnBrk="1" fontAlgn="auto" latinLnBrk="0" hangingPunct="1">
                        <a:lnSpc>
                          <a:spcPct val="100000"/>
                        </a:lnSpc>
                        <a:spcBef>
                          <a:spcPts val="0"/>
                        </a:spcBef>
                        <a:spcAft>
                          <a:spcPts val="0"/>
                        </a:spcAft>
                        <a:buClrTx/>
                        <a:buSzTx/>
                        <a:buFontTx/>
                        <a:buNone/>
                        <a:tabLst>
                          <a:tab pos="900430" algn="l"/>
                          <a:tab pos="2880995" algn="l"/>
                        </a:tabLst>
                        <a:defRPr/>
                      </a:pPr>
                      <a:r>
                        <a:rPr lang="sv-SE" sz="1200" b="1" kern="1200" dirty="0">
                          <a:solidFill>
                            <a:schemeClr val="lt1"/>
                          </a:solidFill>
                          <a:latin typeface="+mn-lt"/>
                          <a:ea typeface="+mn-ea"/>
                          <a:cs typeface="+mn-cs"/>
                        </a:rPr>
                        <a:t>Ett informellt möte om hur verksamheten går och framtidsutsikterna. Fokus ligger på vad vi förväntas åstadkomma under kommande år.</a:t>
                      </a:r>
                    </a:p>
                    <a:p>
                      <a:pPr>
                        <a:spcAft>
                          <a:spcPts val="0"/>
                        </a:spcAft>
                        <a:tabLst>
                          <a:tab pos="900430" algn="l"/>
                          <a:tab pos="2880995" algn="l"/>
                        </a:tabLst>
                      </a:pPr>
                      <a:br>
                        <a:rPr lang="sv-SE" sz="1200" b="1" kern="1200" dirty="0">
                          <a:solidFill>
                            <a:schemeClr val="lt1"/>
                          </a:solidFill>
                          <a:latin typeface="+mn-lt"/>
                          <a:ea typeface="+mn-ea"/>
                          <a:cs typeface="+mn-cs"/>
                        </a:rPr>
                      </a:b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355077">
                <a:tc>
                  <a:txBody>
                    <a:bodyPr/>
                    <a:lstStyle/>
                    <a:p>
                      <a:r>
                        <a:rPr lang="sv-SE" sz="1200" b="1" dirty="0"/>
                        <a:t>Input:</a:t>
                      </a:r>
                      <a:endParaRPr lang="en-US" dirty="0"/>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Utfall för året november YTD</a:t>
                      </a:r>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Kommande års nyckeltal och målsättningar</a:t>
                      </a:r>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Kommande års förväntningar på Mondi Dynäs</a:t>
                      </a:r>
                    </a:p>
                  </a:txBody>
                  <a:tcPr marL="144000" marR="108000" marT="108000" marB="108000"/>
                </a:tc>
                <a:tc gridSpan="2">
                  <a:txBody>
                    <a:bodyPr/>
                    <a:lstStyle/>
                    <a:p>
                      <a:r>
                        <a:rPr lang="sv-SE" sz="1200" b="1" noProof="0" dirty="0"/>
                        <a:t>Output:</a:t>
                      </a:r>
                      <a:endParaRPr lang="en-US" dirty="0"/>
                    </a:p>
                    <a:p>
                      <a:pPr marL="171450" lvl="0" indent="-171450">
                        <a:buFont typeface="Arial" panose="020B0604020202020204" pitchFamily="34" charset="0"/>
                        <a:buChar char="•"/>
                      </a:pPr>
                      <a:r>
                        <a:rPr lang="sv-SE" sz="1200" b="0" baseline="0" noProof="0" dirty="0"/>
                        <a:t>Ökad delaktighet och involvering</a:t>
                      </a:r>
                      <a:endParaRPr lang="sv-SE" dirty="0"/>
                    </a:p>
                    <a:p>
                      <a:pPr marL="171450" lvl="0" indent="-171450">
                        <a:buFont typeface="Arial" panose="020B0604020202020204" pitchFamily="34" charset="0"/>
                        <a:buChar char="•"/>
                      </a:pPr>
                      <a:r>
                        <a:rPr lang="sv-SE" sz="1200" b="0" baseline="0" noProof="0" dirty="0"/>
                        <a:t>Ökad förståelse för verksamhetens utmaningar</a:t>
                      </a:r>
                      <a:endParaRPr lang="sv-SE" dirty="0"/>
                    </a:p>
                    <a:p>
                      <a:pPr marL="171450" lvl="0" indent="-171450">
                        <a:buFont typeface="Arial" panose="020B0604020202020204" pitchFamily="34" charset="0"/>
                        <a:buChar char="•"/>
                      </a:pPr>
                      <a:r>
                        <a:rPr lang="sv-SE" sz="1200" b="0" baseline="0" noProof="0" dirty="0"/>
                        <a:t>Inga minnesanteckningar då det är informellt</a:t>
                      </a:r>
                      <a:endParaRPr lang="sv-SE" dirty="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897310">
                <a:tc>
                  <a:txBody>
                    <a:bodyPr/>
                    <a:lstStyle/>
                    <a:p>
                      <a:r>
                        <a:rPr lang="sv-SE" sz="1200" b="1" dirty="0"/>
                        <a:t>Agenda</a:t>
                      </a:r>
                    </a:p>
                    <a:p>
                      <a:pPr marL="171450" indent="-171450">
                        <a:buFont typeface="Arial" panose="020B0604020202020204" pitchFamily="34" charset="0"/>
                        <a:buChar char="•"/>
                      </a:pPr>
                      <a:r>
                        <a:rPr lang="sv-SE" sz="1200" b="0" dirty="0"/>
                        <a:t>Utfall och resultat till och med november månad</a:t>
                      </a:r>
                    </a:p>
                    <a:p>
                      <a:pPr marL="171450" indent="-171450">
                        <a:buFont typeface="Arial" panose="020B0604020202020204" pitchFamily="34" charset="0"/>
                        <a:buChar char="•"/>
                      </a:pPr>
                      <a:r>
                        <a:rPr lang="sv-SE" sz="1200" b="0" baseline="0" dirty="0"/>
                        <a:t>De utmaningar vi står inför</a:t>
                      </a:r>
                    </a:p>
                    <a:p>
                      <a:pPr marL="171450" indent="-171450">
                        <a:buFont typeface="Arial" panose="020B0604020202020204" pitchFamily="34" charset="0"/>
                        <a:buChar char="•"/>
                      </a:pPr>
                      <a:r>
                        <a:rPr lang="sv-SE" sz="1200" b="0" baseline="0" dirty="0"/>
                        <a:t>Kommande års nyckeltal</a:t>
                      </a:r>
                    </a:p>
                    <a:p>
                      <a:pPr marL="171450" indent="-171450">
                        <a:buFont typeface="Arial" panose="020B0604020202020204" pitchFamily="34" charset="0"/>
                        <a:buChar char="•"/>
                      </a:pPr>
                      <a:r>
                        <a:rPr lang="sv-SE" sz="1200" b="0" baseline="0" dirty="0"/>
                        <a:t>Övergripande aktiviteter under kommande år</a:t>
                      </a:r>
                    </a:p>
                    <a:p>
                      <a:pPr marL="171450" indent="-171450">
                        <a:buFont typeface="Arial" panose="020B0604020202020204" pitchFamily="34" charset="0"/>
                        <a:buChar char="•"/>
                      </a:pPr>
                      <a:r>
                        <a:rPr lang="sv-SE" sz="1200" b="0" baseline="0" dirty="0"/>
                        <a:t>Q&amp;A stund</a:t>
                      </a:r>
                      <a:endParaRPr lang="sv-SE" sz="1200" b="0" dirty="0"/>
                    </a:p>
                    <a:p>
                      <a:pPr marL="0" indent="0">
                        <a:buFont typeface="Arial" panose="020B0604020202020204" pitchFamily="34" charset="0"/>
                        <a:buNone/>
                      </a:pPr>
                      <a:endParaRPr lang="sv-SE" sz="1200" b="0" dirty="0"/>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De som är fastslagna på Mondi Dynäs nivå</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Börja och sluta i tid</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agendan och att vi håller oss till ämnet</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Låt alla komma till tals</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varandras åsikter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sidodiskussioner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telefonsamtal under mötet om inte aviserats i förväg</a:t>
                      </a:r>
                      <a:r>
                        <a:rPr lang="en-US" sz="1200" b="0" kern="1200" dirty="0">
                          <a:solidFill>
                            <a:schemeClr val="dk1"/>
                          </a:solidFill>
                          <a:latin typeface="+mn-lt"/>
                          <a:ea typeface="+mn-ea"/>
                          <a:cs typeface="+mn-cs"/>
                        </a:rPr>
                        <a:t>​</a:t>
                      </a:r>
                    </a:p>
                    <a:p>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3427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680388423"/>
              </p:ext>
            </p:extLst>
          </p:nvPr>
        </p:nvGraphicFramePr>
        <p:xfrm>
          <a:off x="-9236" y="36945"/>
          <a:ext cx="12211914" cy="7865490"/>
        </p:xfrm>
        <a:graphic>
          <a:graphicData uri="http://schemas.openxmlformats.org/drawingml/2006/table">
            <a:tbl>
              <a:tblPr firstRow="1" bandRow="1">
                <a:tableStyleId>{5C22544A-7EE6-4342-B048-85BDC9FD1C3A}</a:tableStyleId>
              </a:tblPr>
              <a:tblGrid>
                <a:gridCol w="3047711">
                  <a:extLst>
                    <a:ext uri="{9D8B030D-6E8A-4147-A177-3AD203B41FA5}">
                      <a16:colId xmlns:a16="http://schemas.microsoft.com/office/drawing/2014/main" val="20000"/>
                    </a:ext>
                  </a:extLst>
                </a:gridCol>
                <a:gridCol w="2974305">
                  <a:extLst>
                    <a:ext uri="{9D8B030D-6E8A-4147-A177-3AD203B41FA5}">
                      <a16:colId xmlns:a16="http://schemas.microsoft.com/office/drawing/2014/main" val="2444784475"/>
                    </a:ext>
                  </a:extLst>
                </a:gridCol>
                <a:gridCol w="2829623">
                  <a:extLst>
                    <a:ext uri="{9D8B030D-6E8A-4147-A177-3AD203B41FA5}">
                      <a16:colId xmlns:a16="http://schemas.microsoft.com/office/drawing/2014/main" val="20001"/>
                    </a:ext>
                  </a:extLst>
                </a:gridCol>
                <a:gridCol w="169400">
                  <a:extLst>
                    <a:ext uri="{9D8B030D-6E8A-4147-A177-3AD203B41FA5}">
                      <a16:colId xmlns:a16="http://schemas.microsoft.com/office/drawing/2014/main" val="2398729205"/>
                    </a:ext>
                  </a:extLst>
                </a:gridCol>
                <a:gridCol w="3190875">
                  <a:extLst>
                    <a:ext uri="{9D8B030D-6E8A-4147-A177-3AD203B41FA5}">
                      <a16:colId xmlns:a16="http://schemas.microsoft.com/office/drawing/2014/main" val="1936530732"/>
                    </a:ext>
                  </a:extLst>
                </a:gridCol>
              </a:tblGrid>
              <a:tr h="2312850">
                <a:tc>
                  <a:txBody>
                    <a:bodyPr/>
                    <a:lstStyle/>
                    <a:p>
                      <a:r>
                        <a:rPr lang="sv-SE" sz="1200" dirty="0"/>
                        <a:t>Möte: Medarbetarsamtal för kollektivanställda</a:t>
                      </a:r>
                      <a:endParaRPr lang="sv-SE" sz="1200" noProof="0" dirty="0"/>
                    </a:p>
                    <a:p>
                      <a:r>
                        <a:rPr lang="sv-SE" sz="1200" dirty="0"/>
                        <a:t>Frekvens: Årligen</a:t>
                      </a:r>
                    </a:p>
                    <a:p>
                      <a:r>
                        <a:rPr lang="sv-SE" sz="1200" dirty="0"/>
                        <a:t>Period: </a:t>
                      </a:r>
                      <a:r>
                        <a:rPr lang="sv-SE" sz="1200" dirty="0">
                          <a:solidFill>
                            <a:schemeClr val="bg1"/>
                          </a:solidFill>
                        </a:rPr>
                        <a:t>September-januari</a:t>
                      </a:r>
                      <a:endParaRPr lang="sv-SE" sz="1200" b="0" dirty="0">
                        <a:solidFill>
                          <a:schemeClr val="bg1"/>
                        </a:solidFill>
                      </a:endParaRPr>
                    </a:p>
                    <a:p>
                      <a:pPr marL="0" algn="l" rtl="0" eaLnBrk="1" latinLnBrk="0" hangingPunct="1"/>
                      <a:r>
                        <a:rPr lang="sv-SE" sz="1200" b="1" kern="1200" dirty="0">
                          <a:solidFill>
                            <a:schemeClr val="lt1"/>
                          </a:solidFill>
                          <a:latin typeface="+mn-lt"/>
                          <a:ea typeface="+mn-ea"/>
                          <a:cs typeface="+mn-cs"/>
                        </a:rPr>
                        <a:t>Tidsåtgång: ca</a:t>
                      </a:r>
                      <a:r>
                        <a:rPr lang="sv-SE" sz="1200" b="1" kern="1200" baseline="0" dirty="0">
                          <a:solidFill>
                            <a:schemeClr val="lt1"/>
                          </a:solidFill>
                          <a:latin typeface="+mn-lt"/>
                          <a:ea typeface="+mn-ea"/>
                          <a:cs typeface="+mn-cs"/>
                        </a:rPr>
                        <a:t> </a:t>
                      </a:r>
                      <a:r>
                        <a:rPr lang="sv-SE" sz="1200" b="1" kern="1200" dirty="0">
                          <a:solidFill>
                            <a:schemeClr val="lt1"/>
                          </a:solidFill>
                          <a:latin typeface="+mn-lt"/>
                          <a:ea typeface="+mn-ea"/>
                          <a:cs typeface="+mn-cs"/>
                        </a:rPr>
                        <a:t>60 minuter </a:t>
                      </a: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dirty="0"/>
                        <a:t>Deltagare:</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Närmsta chef</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Medarbetare</a:t>
                      </a:r>
                    </a:p>
                    <a:p>
                      <a:endParaRPr lang="sv-SE" sz="1200" b="0">
                        <a:solidFill>
                          <a:schemeClr val="tx1"/>
                        </a:solidFill>
                        <a:latin typeface="Arial" pitchFamily="34" charset="0"/>
                        <a:cs typeface="Arial" pitchFamily="34" charset="0"/>
                      </a:endParaRPr>
                    </a:p>
                    <a:p>
                      <a:pPr marL="0" marR="0" lvl="0" indent="0" algn="l" rtl="0" eaLnBrk="1" fontAlgn="auto" latinLnBrk="0" hangingPunct="1">
                        <a:lnSpc>
                          <a:spcPct val="100000"/>
                        </a:lnSpc>
                        <a:spcBef>
                          <a:spcPts val="0"/>
                        </a:spcBef>
                        <a:spcAft>
                          <a:spcPts val="0"/>
                        </a:spcAft>
                        <a:buClrTx/>
                        <a:buSzTx/>
                        <a:buFontTx/>
                        <a:buNone/>
                      </a:pPr>
                      <a:r>
                        <a:rPr lang="sv-SE" sz="1200" b="1" kern="1200" dirty="0">
                          <a:solidFill>
                            <a:schemeClr val="lt1"/>
                          </a:solidFill>
                          <a:latin typeface="+mn-lt"/>
                          <a:ea typeface="+mn-ea"/>
                          <a:cs typeface="+mn-cs"/>
                        </a:rPr>
                        <a:t>Ansvar:</a:t>
                      </a:r>
                      <a:br>
                        <a:rPr lang="sv-SE" sz="1200" b="1" kern="1200" dirty="0">
                          <a:solidFill>
                            <a:srgbClr val="FFFFFF"/>
                          </a:solidFill>
                          <a:latin typeface="+mn-lt"/>
                          <a:ea typeface="+mn-ea"/>
                          <a:cs typeface="+mn-cs"/>
                        </a:rPr>
                      </a:br>
                      <a:r>
                        <a:rPr lang="sv-SE" sz="1200" dirty="0"/>
                        <a:t>Närmaste chef är ansvarig för att medarbetarsamtal genomförs med samtliga medarbetare minst en gång per år. </a:t>
                      </a:r>
                      <a:endParaRPr lang="sv-SE" sz="1200">
                        <a:solidFill>
                          <a:srgbClr val="FF0000"/>
                        </a:solidFill>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gridSpan="2">
                  <a:txBody>
                    <a:bodyPr/>
                    <a:lstStyle/>
                    <a:p>
                      <a:r>
                        <a:rPr lang="sv-SE" sz="1200" dirty="0"/>
                        <a:t>Syfte:</a:t>
                      </a:r>
                    </a:p>
                    <a:p>
                      <a:pPr>
                        <a:spcAft>
                          <a:spcPts val="0"/>
                        </a:spcAft>
                      </a:pPr>
                      <a:r>
                        <a:rPr lang="sv-SE" sz="1200" dirty="0"/>
                        <a:t>Syftet med medarbetarsamtalet är att i dialog mellan chef och medarbetare diskutera frågor som är viktiga för verksamheten, chefen och medarbetaren, frågor som kan bidra till utveckling av både medarbetaren och verksamheten. </a:t>
                      </a:r>
                    </a:p>
                    <a:p>
                      <a:pPr marL="93663" indent="-93663"/>
                      <a:endParaRPr lang="sv-SE" sz="1200" b="1" kern="1200">
                        <a:solidFill>
                          <a:schemeClr val="lt1"/>
                        </a:solidFill>
                        <a:latin typeface="+mn-lt"/>
                        <a:ea typeface="+mn-ea"/>
                        <a:cs typeface="+mn-cs"/>
                      </a:endParaRPr>
                    </a:p>
                  </a:txBody>
                  <a:tcPr marL="144000" marR="108000" marT="108000" marB="108000">
                    <a:solidFill>
                      <a:schemeClr val="accent6"/>
                    </a:solidFill>
                  </a:tcPr>
                </a:tc>
                <a:tc hMerge="1">
                  <a:txBody>
                    <a:bodyPr/>
                    <a:lstStyle/>
                    <a:p>
                      <a:pPr>
                        <a:spcAft>
                          <a:spcPts val="0"/>
                        </a:spcAft>
                        <a:tabLst>
                          <a:tab pos="900430" algn="l"/>
                          <a:tab pos="2880995" algn="l"/>
                        </a:tabLst>
                      </a:pPr>
                      <a:r>
                        <a:rPr lang="sv-SE" sz="1200" b="1" kern="1200">
                          <a:solidFill>
                            <a:schemeClr val="lt1"/>
                          </a:solidFill>
                          <a:latin typeface="+mn-lt"/>
                          <a:ea typeface="+mn-ea"/>
                          <a:cs typeface="+mn-cs"/>
                        </a:rPr>
                        <a:t>Förberedelser:</a:t>
                      </a:r>
                    </a:p>
                    <a:p>
                      <a:pPr>
                        <a:spcAft>
                          <a:spcPts val="0"/>
                        </a:spcAft>
                        <a:tabLst>
                          <a:tab pos="900430" algn="l"/>
                          <a:tab pos="2880995" algn="l"/>
                        </a:tabLst>
                      </a:pPr>
                      <a:r>
                        <a:rPr lang="sv-SE" sz="1200"/>
                        <a:t>Det är viktigt att både chef och medarbetare är väl förberedda inför medarbetarsamtalet. Detta material ska användas som struktur för genomförandet av samtalet. För att medarbetaren ska kunna förbereda sig väl är det viktigt att medarbetaren får ta del av detta material i god tid före samtalet. </a:t>
                      </a:r>
                      <a:br>
                        <a:rPr lang="sv-SE" sz="1200" b="1" kern="1200">
                          <a:solidFill>
                            <a:schemeClr val="lt1"/>
                          </a:solidFill>
                          <a:latin typeface="+mn-lt"/>
                          <a:ea typeface="+mn-ea"/>
                          <a:cs typeface="+mn-cs"/>
                        </a:rPr>
                      </a:br>
                      <a:endParaRPr lang="sv-SE" sz="1200" b="1" kern="1200">
                        <a:solidFill>
                          <a:schemeClr val="lt1"/>
                        </a:solidFill>
                        <a:latin typeface="+mn-lt"/>
                        <a:ea typeface="+mn-ea"/>
                        <a:cs typeface="+mn-cs"/>
                      </a:endParaRPr>
                    </a:p>
                  </a:txBody>
                  <a:tcPr marL="144000" marR="108000" marT="108000" marB="108000">
                    <a:solidFill>
                      <a:schemeClr val="accent6"/>
                    </a:solidFill>
                  </a:tcPr>
                </a:tc>
                <a:tc>
                  <a:txBody>
                    <a:bodyPr/>
                    <a:lstStyle/>
                    <a:p>
                      <a:pPr>
                        <a:spcAft>
                          <a:spcPts val="0"/>
                        </a:spcAft>
                        <a:tabLst>
                          <a:tab pos="900430" algn="l"/>
                          <a:tab pos="2880995" algn="l"/>
                        </a:tabLst>
                      </a:pPr>
                      <a:r>
                        <a:rPr lang="sv-SE" sz="1200" b="1" kern="1200" dirty="0">
                          <a:solidFill>
                            <a:schemeClr val="lt1"/>
                          </a:solidFill>
                          <a:latin typeface="+mn-lt"/>
                          <a:ea typeface="+mn-ea"/>
                          <a:cs typeface="+mn-cs"/>
                        </a:rPr>
                        <a:t>Förberedelser:</a:t>
                      </a:r>
                    </a:p>
                    <a:p>
                      <a:pPr>
                        <a:spcAft>
                          <a:spcPts val="0"/>
                        </a:spcAft>
                      </a:pPr>
                      <a:r>
                        <a:rPr lang="sv-SE" sz="1200" dirty="0"/>
                        <a:t>Det är viktigt att både chef och medarbetare är väl förberedda inför medarbetarsamtalet. Denna referensram ska användas som struktur för genomförandet av samtalet. </a:t>
                      </a: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201479">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dirty="0"/>
                        <a:t>Gå </a:t>
                      </a:r>
                      <a:r>
                        <a:rPr lang="sv-SE" sz="1200" b="0" baseline="0" dirty="0"/>
                        <a:t>igenom föregående års samtal och plan - vilka individuella mål och aktiviteter har uppnåtts?</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baseline="0" dirty="0"/>
                        <a:t>Reflektion från både chef och medarbetare av året som gått och inför kommande år.</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baseline="0" dirty="0">
                          <a:solidFill>
                            <a:schemeClr val="tx1"/>
                          </a:solidFill>
                        </a:rPr>
                        <a:t>Avdelningens mål</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kern="1200" baseline="0" dirty="0">
                          <a:solidFill>
                            <a:schemeClr val="tx1"/>
                          </a:solidFill>
                          <a:latin typeface="+mn-lt"/>
                          <a:ea typeface="+mn-ea"/>
                          <a:cs typeface="+mn-cs"/>
                        </a:rPr>
                        <a:t>Avstämning av u-tid och </a:t>
                      </a:r>
                      <a:r>
                        <a:rPr lang="sv-SE" sz="1200" b="0" baseline="0" dirty="0">
                          <a:solidFill>
                            <a:schemeClr val="tx1"/>
                          </a:solidFill>
                        </a:rPr>
                        <a:t>planering av u-tid</a:t>
                      </a:r>
                    </a:p>
                  </a:txBody>
                  <a:tcPr marL="144000" marR="108000" marT="108000" marB="108000"/>
                </a:tc>
                <a:tc>
                  <a:txBody>
                    <a:bodyPr/>
                    <a:lstStyle/>
                    <a:p>
                      <a:r>
                        <a:rPr lang="sv-SE" sz="1200" b="1" noProof="0" dirty="0"/>
                        <a:t>Output:</a:t>
                      </a:r>
                    </a:p>
                    <a:p>
                      <a:pPr marL="171450" indent="-171450">
                        <a:buFont typeface="Arial" panose="020B0604020202020204" pitchFamily="34" charset="0"/>
                        <a:buChar char="•"/>
                      </a:pPr>
                      <a:r>
                        <a:rPr lang="sv-SE" sz="1200" b="0" kern="1200" baseline="0" noProof="0" dirty="0">
                          <a:solidFill>
                            <a:schemeClr val="dk1"/>
                          </a:solidFill>
                          <a:latin typeface="+mn-lt"/>
                          <a:ea typeface="+mn-ea"/>
                          <a:cs typeface="+mn-cs"/>
                        </a:rPr>
                        <a:t>Samtalet inkl. nya mål, aktiviteter och utvecklingsplan dokumenteras</a:t>
                      </a:r>
                    </a:p>
                    <a:p>
                      <a:pPr marL="171450" indent="-171450">
                        <a:buFont typeface="Arial" panose="020B0604020202020204" pitchFamily="34" charset="0"/>
                        <a:buChar char="•"/>
                      </a:pPr>
                      <a:r>
                        <a:rPr lang="sv-SE" sz="1200" b="0" kern="1200" baseline="0" noProof="0" dirty="0">
                          <a:solidFill>
                            <a:schemeClr val="dk1"/>
                          </a:solidFill>
                          <a:latin typeface="+mn-lt"/>
                          <a:ea typeface="+mn-ea"/>
                          <a:cs typeface="+mn-cs"/>
                        </a:rPr>
                        <a:t>Sparas i ett system som är tidsbeständigt, </a:t>
                      </a:r>
                      <a:r>
                        <a:rPr lang="sv-SE" sz="1200" b="0" kern="1200" baseline="0" noProof="0" dirty="0" err="1">
                          <a:solidFill>
                            <a:schemeClr val="dk1"/>
                          </a:solidFill>
                          <a:latin typeface="+mn-lt"/>
                          <a:ea typeface="+mn-ea"/>
                          <a:cs typeface="+mn-cs"/>
                        </a:rPr>
                        <a:t>fn</a:t>
                      </a:r>
                      <a:r>
                        <a:rPr lang="sv-SE" sz="1200" b="0" kern="1200" baseline="0" noProof="0" dirty="0">
                          <a:solidFill>
                            <a:schemeClr val="dk1"/>
                          </a:solidFill>
                          <a:latin typeface="+mn-lt"/>
                          <a:ea typeface="+mn-ea"/>
                          <a:cs typeface="+mn-cs"/>
                        </a:rPr>
                        <a:t>. </a:t>
                      </a:r>
                      <a:r>
                        <a:rPr lang="sv-SE" sz="1200" b="0" kern="1200" baseline="0" noProof="0" dirty="0" err="1">
                          <a:solidFill>
                            <a:schemeClr val="dk1"/>
                          </a:solidFill>
                          <a:latin typeface="+mn-lt"/>
                          <a:ea typeface="+mn-ea"/>
                          <a:cs typeface="+mn-cs"/>
                        </a:rPr>
                        <a:t>Centuri</a:t>
                      </a:r>
                      <a:endParaRPr lang="sv-SE" sz="1200" b="0" kern="1200" baseline="0" noProof="0" dirty="0">
                        <a:solidFill>
                          <a:srgbClr val="FF0000"/>
                        </a:solidFill>
                        <a:latin typeface="+mn-lt"/>
                        <a:ea typeface="+mn-ea"/>
                        <a:cs typeface="+mn-cs"/>
                      </a:endParaRPr>
                    </a:p>
                  </a:txBody>
                  <a:tcPr marL="144000" marR="108000" marT="108000" marB="108000"/>
                </a:tc>
                <a:tc gridSpan="3">
                  <a:txBody>
                    <a:bodyPr/>
                    <a:lstStyle/>
                    <a:p>
                      <a:endParaRPr lang="sv-SE" sz="1200" b="0" noProof="0" dirty="0"/>
                    </a:p>
                  </a:txBody>
                  <a:tcPr marL="144000" marR="108000" marT="108000" marB="108000"/>
                </a:tc>
                <a:tc hMerge="1">
                  <a:txBody>
                    <a:bodyPr/>
                    <a:lstStyle/>
                    <a:p>
                      <a:endParaRPr lang="en-US"/>
                    </a:p>
                  </a:txBody>
                  <a:tcPr/>
                </a:tc>
                <a:tc hMerge="1">
                  <a:txBody>
                    <a:bodyPr/>
                    <a:lstStyle/>
                    <a:p>
                      <a:pPr marL="171450" indent="-171450">
                        <a:buFont typeface="Arial" panose="020B0604020202020204" pitchFamily="34" charset="0"/>
                        <a:buChar char="•"/>
                      </a:pPr>
                      <a:endParaRPr lang="sv-SE" sz="1200" b="0" noProof="0"/>
                    </a:p>
                  </a:txBody>
                  <a:tcPr marL="144000" marR="108000" marT="108000" marB="108000"/>
                </a:tc>
                <a:extLst>
                  <a:ext uri="{0D108BD9-81ED-4DB2-BD59-A6C34878D82A}">
                    <a16:rowId xmlns:a16="http://schemas.microsoft.com/office/drawing/2014/main" val="10001"/>
                  </a:ext>
                </a:extLst>
              </a:tr>
              <a:tr h="2923035">
                <a:tc>
                  <a:txBody>
                    <a:bodyPr/>
                    <a:lstStyle/>
                    <a:p>
                      <a:r>
                        <a:rPr lang="sv-SE" sz="1200" b="1" dirty="0"/>
                        <a:t>Frågor:</a:t>
                      </a:r>
                    </a:p>
                    <a:p>
                      <a:pPr marL="0" lvl="0" indent="0" algn="l">
                        <a:lnSpc>
                          <a:spcPct val="100000"/>
                        </a:lnSpc>
                        <a:spcBef>
                          <a:spcPts val="0"/>
                        </a:spcBef>
                        <a:spcAft>
                          <a:spcPts val="0"/>
                        </a:spcAft>
                        <a:buNone/>
                      </a:pPr>
                      <a:r>
                        <a:rPr lang="sv-SE" sz="1200" b="1" i="0" u="none" strike="noStrike" noProof="0" dirty="0">
                          <a:solidFill>
                            <a:schemeClr val="tx1"/>
                          </a:solidFill>
                          <a:latin typeface="Calibri"/>
                        </a:rPr>
                        <a:t>1. Tillbakablick </a:t>
                      </a:r>
                      <a:endParaRPr lang="sv-SE" b="1" dirty="0">
                        <a:solidFill>
                          <a:schemeClr val="tx1"/>
                        </a:solidFill>
                      </a:endParaRPr>
                    </a:p>
                    <a:p>
                      <a:pPr lvl="0" algn="l">
                        <a:lnSpc>
                          <a:spcPct val="100000"/>
                        </a:lnSpc>
                        <a:spcBef>
                          <a:spcPts val="0"/>
                        </a:spcBef>
                        <a:spcAft>
                          <a:spcPts val="0"/>
                        </a:spcAft>
                        <a:buNone/>
                      </a:pPr>
                      <a:r>
                        <a:rPr lang="sv-SE" sz="1200" b="0" i="0" u="none" strike="noStrike" noProof="0" dirty="0">
                          <a:solidFill>
                            <a:schemeClr val="tx1"/>
                          </a:solidFill>
                          <a:latin typeface="Calibri"/>
                        </a:rPr>
                        <a:t>Genomgång av föregående års samtal/plan/dokumentation/u-tid. </a:t>
                      </a:r>
                      <a:endParaRPr lang="sv-SE" dirty="0">
                        <a:solidFill>
                          <a:schemeClr val="tx1"/>
                        </a:solidFill>
                      </a:endParaRPr>
                    </a:p>
                    <a:p>
                      <a:pPr lvl="0" algn="l">
                        <a:lnSpc>
                          <a:spcPct val="100000"/>
                        </a:lnSpc>
                        <a:spcBef>
                          <a:spcPts val="0"/>
                        </a:spcBef>
                        <a:spcAft>
                          <a:spcPts val="0"/>
                        </a:spcAft>
                        <a:buNone/>
                      </a:pPr>
                      <a:r>
                        <a:rPr lang="sv-SE" sz="1200" b="1" i="0" u="none" strike="noStrike" noProof="0" dirty="0">
                          <a:solidFill>
                            <a:schemeClr val="tx1"/>
                          </a:solidFill>
                          <a:latin typeface="Calibri"/>
                        </a:rPr>
                        <a:t>2. Arbetsmiljö &amp; trivsel </a:t>
                      </a:r>
                      <a:endParaRPr lang="sv-SE" b="1" dirty="0">
                        <a:solidFill>
                          <a:schemeClr val="tx1"/>
                        </a:solidFill>
                      </a:endParaRPr>
                    </a:p>
                    <a:p>
                      <a:pPr lvl="0" algn="l">
                        <a:lnSpc>
                          <a:spcPct val="100000"/>
                        </a:lnSpc>
                        <a:spcBef>
                          <a:spcPts val="0"/>
                        </a:spcBef>
                        <a:spcAft>
                          <a:spcPts val="0"/>
                        </a:spcAft>
                        <a:buNone/>
                      </a:pPr>
                      <a:r>
                        <a:rPr lang="sv-SE" sz="1200" b="0" i="0" u="none" strike="noStrike" noProof="0" dirty="0">
                          <a:solidFill>
                            <a:schemeClr val="tx1"/>
                          </a:solidFill>
                          <a:latin typeface="Calibri"/>
                        </a:rPr>
                        <a:t>Hur trivs du på jobbet gällande: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arbetssituation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arbetsbelastning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arbetsklimat </a:t>
                      </a:r>
                      <a:endParaRPr lang="sv-SE" dirty="0">
                        <a:solidFill>
                          <a:schemeClr val="tx1"/>
                        </a:solidFill>
                      </a:endParaRPr>
                    </a:p>
                    <a:p>
                      <a:pPr lvl="0" algn="l">
                        <a:lnSpc>
                          <a:spcPct val="100000"/>
                        </a:lnSpc>
                        <a:spcBef>
                          <a:spcPts val="0"/>
                        </a:spcBef>
                        <a:spcAft>
                          <a:spcPts val="0"/>
                        </a:spcAft>
                        <a:buNone/>
                      </a:pPr>
                      <a:r>
                        <a:rPr lang="sv-SE" sz="1200" b="0" i="0" u="none" strike="noStrike" noProof="0" dirty="0">
                          <a:solidFill>
                            <a:schemeClr val="tx1"/>
                          </a:solidFill>
                          <a:latin typeface="Calibri"/>
                        </a:rPr>
                        <a:t>Hur upplever du din: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fysiska arbetsmiljö?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sociala arbetsmiljö? </a:t>
                      </a:r>
                      <a:endParaRPr lang="sv-SE"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kompetens för befattningen </a:t>
                      </a:r>
                      <a:endParaRPr lang="sv-SE" dirty="0">
                        <a:solidFill>
                          <a:schemeClr val="tx1"/>
                        </a:solidFill>
                      </a:endParaRPr>
                    </a:p>
                    <a:p>
                      <a:pPr lvl="0" algn="l">
                        <a:lnSpc>
                          <a:spcPct val="100000"/>
                        </a:lnSpc>
                        <a:spcBef>
                          <a:spcPts val="0"/>
                        </a:spcBef>
                        <a:spcAft>
                          <a:spcPts val="0"/>
                        </a:spcAft>
                        <a:buNone/>
                      </a:pPr>
                      <a:r>
                        <a:rPr lang="sv-SE" sz="1200" b="1" i="0" u="none" strike="noStrike" noProof="0" dirty="0">
                          <a:solidFill>
                            <a:schemeClr val="tx1"/>
                          </a:solidFill>
                          <a:latin typeface="Calibri"/>
                        </a:rPr>
                        <a:t>3. Återkoppling åt båda håll </a:t>
                      </a:r>
                      <a:r>
                        <a:rPr lang="sv-SE" sz="1200" b="0" i="0" u="none" strike="noStrike" noProof="0" dirty="0">
                          <a:solidFill>
                            <a:schemeClr val="tx1"/>
                          </a:solidFill>
                          <a:latin typeface="Calibri"/>
                        </a:rPr>
                        <a:t>(vad ska du börja göra, fortsätta göra och sluta göra?) </a:t>
                      </a:r>
                      <a:endParaRPr lang="sv-SE" dirty="0">
                        <a:solidFill>
                          <a:schemeClr val="tx1"/>
                        </a:solidFill>
                      </a:endParaRPr>
                    </a:p>
                    <a:p>
                      <a:pPr lvl="0" algn="l">
                        <a:lnSpc>
                          <a:spcPct val="100000"/>
                        </a:lnSpc>
                        <a:spcBef>
                          <a:spcPts val="0"/>
                        </a:spcBef>
                        <a:spcAft>
                          <a:spcPts val="0"/>
                        </a:spcAft>
                        <a:buNone/>
                      </a:pPr>
                      <a:r>
                        <a:rPr lang="sv-SE" sz="1200" b="1" i="0" u="none" strike="noStrike" noProof="0" dirty="0">
                          <a:solidFill>
                            <a:schemeClr val="tx1"/>
                          </a:solidFill>
                          <a:latin typeface="Calibri"/>
                        </a:rPr>
                        <a:t>4. Avdelningens mål </a:t>
                      </a:r>
                      <a:endParaRPr lang="sv-SE" b="1" dirty="0">
                        <a:solidFill>
                          <a:schemeClr val="tx1"/>
                        </a:solidFill>
                      </a:endParaRPr>
                    </a:p>
                    <a:p>
                      <a:pPr marL="228600" lvl="0" indent="-228600" algn="l">
                        <a:lnSpc>
                          <a:spcPct val="100000"/>
                        </a:lnSpc>
                        <a:spcBef>
                          <a:spcPts val="0"/>
                        </a:spcBef>
                        <a:spcAft>
                          <a:spcPts val="0"/>
                        </a:spcAft>
                        <a:buFont typeface="+mj-lt"/>
                        <a:buAutoNum type="alphaLcParenR"/>
                      </a:pPr>
                      <a:r>
                        <a:rPr lang="sv-SE" sz="1200" b="0" i="0" u="none" strike="noStrike" noProof="0" dirty="0">
                          <a:solidFill>
                            <a:schemeClr val="tx1"/>
                          </a:solidFill>
                          <a:latin typeface="Calibri"/>
                        </a:rPr>
                        <a:t>Genomgång av avdelningens aktuella mål </a:t>
                      </a:r>
                      <a:endParaRPr lang="sv-SE" dirty="0">
                        <a:solidFill>
                          <a:schemeClr val="tx1"/>
                        </a:solidFill>
                      </a:endParaRPr>
                    </a:p>
                    <a:p>
                      <a:pPr marL="228600" lvl="0" indent="-228600">
                        <a:buFont typeface="+mj-lt"/>
                        <a:buAutoNum type="alphaLcParenR"/>
                      </a:pPr>
                      <a:r>
                        <a:rPr lang="sv-SE" sz="1200" b="0" i="0" u="none" strike="noStrike" noProof="0" dirty="0">
                          <a:solidFill>
                            <a:schemeClr val="tx1"/>
                          </a:solidFill>
                          <a:latin typeface="Calibri"/>
                        </a:rPr>
                        <a:t>Hur kan du bidra till dessa mål?</a:t>
                      </a:r>
                      <a:endParaRPr lang="sv-SE" dirty="0">
                        <a:solidFill>
                          <a:schemeClr val="tx1"/>
                        </a:solidFill>
                      </a:endParaRPr>
                    </a:p>
                  </a:txBody>
                  <a:tcPr marL="144000" marR="108000" marT="108000" marB="108000"/>
                </a:tc>
                <a:tc>
                  <a:txBody>
                    <a:bodyPr/>
                    <a:lstStyle/>
                    <a:p>
                      <a:pPr marL="0" indent="0">
                        <a:buNone/>
                      </a:pPr>
                      <a:r>
                        <a:rPr lang="sv-SE" sz="1200" b="1" baseline="0" dirty="0"/>
                        <a:t>5. Framtid &amp; utveckling</a:t>
                      </a:r>
                      <a:endParaRPr lang="sv-SE" sz="1200" b="0" baseline="0" dirty="0"/>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sv-SE" sz="1200" b="0" baseline="0" dirty="0"/>
                        <a:t>Hur upplever du möjligheterna till att utvecklas i arbetet?</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sv-SE" sz="1200" b="0" baseline="0" dirty="0"/>
                        <a:t>Hur skulle du vilja utvecklas?</a:t>
                      </a:r>
                    </a:p>
                    <a:p>
                      <a:pPr marL="228600" marR="0" lvl="0" indent="-228600" algn="l" rtl="0">
                        <a:lnSpc>
                          <a:spcPct val="100000"/>
                        </a:lnSpc>
                        <a:spcBef>
                          <a:spcPts val="0"/>
                        </a:spcBef>
                        <a:spcAft>
                          <a:spcPts val="0"/>
                        </a:spcAft>
                        <a:buClrTx/>
                        <a:buSzTx/>
                        <a:buFont typeface="+mj-lt"/>
                        <a:buAutoNum type="alphaLcParenR"/>
                      </a:pPr>
                      <a:r>
                        <a:rPr lang="sv-SE" sz="1200" b="0" baseline="0" dirty="0"/>
                        <a:t>Diskutera verksamhetens behov av kompetens</a:t>
                      </a:r>
                    </a:p>
                    <a:p>
                      <a:pPr marL="228600" marR="0" lvl="0" indent="-228600" algn="l">
                        <a:lnSpc>
                          <a:spcPct val="100000"/>
                        </a:lnSpc>
                        <a:spcBef>
                          <a:spcPts val="0"/>
                        </a:spcBef>
                        <a:spcAft>
                          <a:spcPts val="0"/>
                        </a:spcAft>
                        <a:buClrTx/>
                        <a:buSzTx/>
                        <a:buFont typeface="+mj-lt"/>
                        <a:buAutoNum type="alphaLcParenR"/>
                      </a:pPr>
                      <a:r>
                        <a:rPr lang="sv-SE" sz="1200" b="0" kern="1200" baseline="0" dirty="0">
                          <a:solidFill>
                            <a:schemeClr val="dk1"/>
                          </a:solidFill>
                          <a:latin typeface="+mn-lt"/>
                          <a:ea typeface="+mn-ea"/>
                          <a:cs typeface="+mn-cs"/>
                        </a:rPr>
                        <a:t>Vilka utbildningsbehov har du utifrån frågorna 1-3 ovan</a:t>
                      </a:r>
                      <a:r>
                        <a:rPr lang="sv-SE" sz="1200" b="0" kern="1200" baseline="0" dirty="0">
                          <a:solidFill>
                            <a:schemeClr val="tx1"/>
                          </a:solidFill>
                          <a:latin typeface="+mn-lt"/>
                          <a:ea typeface="+mn-ea"/>
                          <a:cs typeface="+mn-cs"/>
                        </a:rPr>
                        <a:t>?</a:t>
                      </a:r>
                    </a:p>
                    <a:p>
                      <a:pPr marL="228600" marR="0" lvl="0" indent="-228600" algn="l">
                        <a:lnSpc>
                          <a:spcPct val="100000"/>
                        </a:lnSpc>
                        <a:spcBef>
                          <a:spcPts val="0"/>
                        </a:spcBef>
                        <a:spcAft>
                          <a:spcPts val="0"/>
                        </a:spcAft>
                        <a:buClrTx/>
                        <a:buSzTx/>
                        <a:buFont typeface="+mj-lt"/>
                        <a:buAutoNum type="alphaLcParenR"/>
                      </a:pPr>
                      <a:r>
                        <a:rPr lang="sv-SE" sz="1200" b="0" kern="1200" baseline="0" dirty="0">
                          <a:solidFill>
                            <a:schemeClr val="tx1"/>
                          </a:solidFill>
                          <a:latin typeface="+mn-lt"/>
                          <a:ea typeface="+mn-ea"/>
                          <a:cs typeface="+mn-cs"/>
                        </a:rPr>
                        <a:t>Kommande användning av u-tid</a:t>
                      </a:r>
                    </a:p>
                    <a:p>
                      <a:pPr marL="0" marR="0" lvl="0" indent="0" algn="l" rtl="0" eaLnBrk="1" fontAlgn="auto" latinLnBrk="0" hangingPunct="1">
                        <a:lnSpc>
                          <a:spcPct val="100000"/>
                        </a:lnSpc>
                        <a:spcBef>
                          <a:spcPts val="0"/>
                        </a:spcBef>
                        <a:spcAft>
                          <a:spcPts val="0"/>
                        </a:spcAft>
                        <a:buClrTx/>
                        <a:buSzTx/>
                        <a:buNone/>
                      </a:pPr>
                      <a:r>
                        <a:rPr lang="sv-SE" sz="1200" b="1" baseline="0" dirty="0"/>
                        <a:t>6. Kränkande särbehandling &amp; trakasserier</a:t>
                      </a:r>
                    </a:p>
                    <a:p>
                      <a:pPr marL="228600" marR="0" lvl="0" indent="-228600" algn="l" rtl="0" eaLnBrk="1" fontAlgn="auto" latinLnBrk="0" hangingPunct="1">
                        <a:lnSpc>
                          <a:spcPct val="100000"/>
                        </a:lnSpc>
                        <a:spcBef>
                          <a:spcPts val="0"/>
                        </a:spcBef>
                        <a:spcAft>
                          <a:spcPts val="0"/>
                        </a:spcAft>
                        <a:buClrTx/>
                        <a:buSzTx/>
                        <a:buFont typeface="+mj-lt"/>
                        <a:buAutoNum type="alphaLcParenR"/>
                      </a:pPr>
                      <a:r>
                        <a:rPr lang="sv-SE" sz="1200" b="0" baseline="0" dirty="0"/>
                        <a:t>Har du, eller vet du någon annan som har, blivit utsatt för kränkande särbehandling eller trakasserier ? </a:t>
                      </a:r>
                      <a:br>
                        <a:rPr lang="sv-SE" sz="1200" b="0" baseline="0" dirty="0"/>
                      </a:br>
                      <a:r>
                        <a:rPr lang="sv-SE" sz="1000" b="0" i="1" baseline="0" dirty="0"/>
                        <a:t>(Se definition i arbetsmiljöpolicy samt handlingsplan för kränkande särbehandling)</a:t>
                      </a:r>
                    </a:p>
                    <a:p>
                      <a:pPr marL="0" marR="0" lvl="0" indent="0" algn="l" rtl="0" eaLnBrk="1" fontAlgn="auto" latinLnBrk="0" hangingPunct="1">
                        <a:lnSpc>
                          <a:spcPct val="100000"/>
                        </a:lnSpc>
                        <a:spcBef>
                          <a:spcPts val="0"/>
                        </a:spcBef>
                        <a:spcAft>
                          <a:spcPts val="0"/>
                        </a:spcAft>
                        <a:buClrTx/>
                        <a:buSzTx/>
                        <a:buNone/>
                      </a:pPr>
                      <a:r>
                        <a:rPr lang="sv-SE" sz="1200" b="1" baseline="0" dirty="0"/>
                        <a:t>7. Avslut</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sv-SE" sz="1200" b="0" baseline="0" dirty="0"/>
                        <a:t>Något annat du vill ta upp?</a:t>
                      </a:r>
                    </a:p>
                    <a:p>
                      <a:pPr marL="228600" marR="0" lvl="0" indent="-228600" algn="l">
                        <a:lnSpc>
                          <a:spcPct val="100000"/>
                        </a:lnSpc>
                        <a:spcBef>
                          <a:spcPts val="0"/>
                        </a:spcBef>
                        <a:spcAft>
                          <a:spcPts val="0"/>
                        </a:spcAft>
                        <a:buClrTx/>
                        <a:buSzTx/>
                        <a:buFont typeface="+mj-lt"/>
                        <a:buAutoNum type="alphaLcParenR"/>
                      </a:pPr>
                      <a:r>
                        <a:rPr lang="sv-SE" sz="1200" b="0" baseline="0" dirty="0"/>
                        <a:t>Sammanfatta samtalet gemensamt</a:t>
                      </a:r>
                      <a:endParaRPr lang="sv-SE" dirty="0"/>
                    </a:p>
                  </a:txBody>
                  <a:tcPr marL="144000" marR="108000" marT="108000" marB="108000"/>
                </a:tc>
                <a:tc>
                  <a:txBody>
                    <a:bodyPr/>
                    <a:lstStyle/>
                    <a:p>
                      <a:r>
                        <a:rPr lang="sv-SE" sz="1200" b="1" dirty="0">
                          <a:solidFill>
                            <a:schemeClr val="tx1"/>
                          </a:solidFill>
                        </a:rPr>
                        <a:t>Nyckeltal/KPI:</a:t>
                      </a:r>
                    </a:p>
                    <a:p>
                      <a:pPr marL="171450" indent="-171450">
                        <a:buFont typeface="Arial" panose="020B0604020202020204" pitchFamily="34" charset="0"/>
                        <a:buChar char="•"/>
                      </a:pPr>
                      <a:r>
                        <a:rPr lang="sv-SE" sz="1200" b="0" kern="1200" dirty="0">
                          <a:solidFill>
                            <a:schemeClr val="tx1"/>
                          </a:solidFill>
                          <a:latin typeface="+mn-lt"/>
                          <a:ea typeface="+mn-ea"/>
                          <a:cs typeface="+mn-cs"/>
                        </a:rPr>
                        <a:t>Avdelningens mål</a:t>
                      </a:r>
                    </a:p>
                    <a:p>
                      <a:pPr marL="171450" lvl="0" indent="-171450">
                        <a:buFont typeface="Arial" panose="020B0604020202020204" pitchFamily="34" charset="0"/>
                        <a:buChar char="•"/>
                      </a:pPr>
                      <a:r>
                        <a:rPr lang="sv-SE" sz="1200" b="0" kern="1200" dirty="0">
                          <a:solidFill>
                            <a:schemeClr val="tx1"/>
                          </a:solidFill>
                          <a:latin typeface="+mn-lt"/>
                          <a:ea typeface="+mn-ea"/>
                          <a:cs typeface="+mn-cs"/>
                        </a:rPr>
                        <a:t>Individuella mål</a:t>
                      </a:r>
                    </a:p>
                    <a:p>
                      <a:pPr marL="0" marR="0" lvl="0" indent="0" algn="l" rtl="0" eaLnBrk="1" fontAlgn="auto" latinLnBrk="0" hangingPunct="1">
                        <a:lnSpc>
                          <a:spcPct val="100000"/>
                        </a:lnSpc>
                        <a:spcBef>
                          <a:spcPts val="0"/>
                        </a:spcBef>
                        <a:spcAft>
                          <a:spcPts val="0"/>
                        </a:spcAft>
                        <a:buClrTx/>
                        <a:buSzTx/>
                        <a:buFontTx/>
                        <a:buNone/>
                      </a:pPr>
                      <a:endParaRPr lang="sv-SE" sz="1200" b="0" kern="1200" dirty="0">
                        <a:solidFill>
                          <a:schemeClr val="tx1"/>
                        </a:solidFill>
                        <a:latin typeface="+mn-lt"/>
                        <a:ea typeface="+mn-ea"/>
                        <a:cs typeface="+mn-cs"/>
                      </a:endParaRPr>
                    </a:p>
                    <a:p>
                      <a:pPr marL="171450" indent="-171450">
                        <a:buFont typeface="Arial" panose="020B0604020202020204" pitchFamily="34" charset="0"/>
                        <a:buChar char="•"/>
                      </a:pPr>
                      <a:r>
                        <a:rPr lang="sv-SE" sz="1200" b="0" kern="1200" dirty="0">
                          <a:solidFill>
                            <a:schemeClr val="tx1"/>
                          </a:solidFill>
                          <a:latin typeface="+mn-lt"/>
                          <a:ea typeface="+mn-ea"/>
                          <a:cs typeface="+mn-cs"/>
                        </a:rPr>
                        <a:t>Dialog om åtgärdspunkter från Medarbetarundersökning</a:t>
                      </a:r>
                    </a:p>
                  </a:txBody>
                  <a:tcPr marL="144000" marR="108000" marT="108000" marB="108000"/>
                </a:tc>
                <a:tc gridSpan="2">
                  <a:txBody>
                    <a:bodyPr/>
                    <a:lstStyle/>
                    <a:p>
                      <a:r>
                        <a:rPr lang="sv-SE" sz="1200" b="1" dirty="0"/>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noProof="0" dirty="0">
                          <a:solidFill>
                            <a:schemeClr val="dk1"/>
                          </a:solidFill>
                          <a:latin typeface="+mn-lt"/>
                          <a:ea typeface="+mn-ea"/>
                          <a:cs typeface="+mn-cs"/>
                        </a:rPr>
                        <a:t>Kom förberedda</a:t>
                      </a:r>
                      <a:r>
                        <a:rPr lang="sv-SE" sz="1200" b="0" i="0" kern="1200" baseline="0" noProof="0" dirty="0">
                          <a:solidFill>
                            <a:schemeClr val="dk1"/>
                          </a:solidFill>
                          <a:latin typeface="+mn-lt"/>
                          <a:ea typeface="+mn-ea"/>
                          <a:cs typeface="+mn-cs"/>
                        </a:rPr>
                        <a:t> till samtalet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baseline="0" noProof="0" dirty="0">
                          <a:solidFill>
                            <a:schemeClr val="dk1"/>
                          </a:solidFill>
                          <a:latin typeface="+mn-lt"/>
                          <a:ea typeface="+mn-ea"/>
                          <a:cs typeface="+mn-cs"/>
                        </a:rPr>
                        <a:t>Välj en plats där ni får sitta ostört</a:t>
                      </a:r>
                      <a:endParaRPr lang="sv-SE" sz="1200" b="0" i="0" kern="1200" noProof="0" dirty="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noProof="0" dirty="0">
                          <a:solidFill>
                            <a:schemeClr val="dk1"/>
                          </a:solidFill>
                          <a:latin typeface="+mn-lt"/>
                          <a:ea typeface="+mn-ea"/>
                          <a:cs typeface="+mn-cs"/>
                        </a:rPr>
                        <a:t>Börja och sluta i tid, blir ni inte klara inom utsatt tid- boka</a:t>
                      </a:r>
                      <a:r>
                        <a:rPr lang="sv-SE" sz="1200" b="0" i="0" kern="1200" baseline="0" noProof="0" dirty="0">
                          <a:solidFill>
                            <a:schemeClr val="dk1"/>
                          </a:solidFill>
                          <a:latin typeface="+mn-lt"/>
                          <a:ea typeface="+mn-ea"/>
                          <a:cs typeface="+mn-cs"/>
                        </a:rPr>
                        <a:t> en ny tid innan ni avslutar</a:t>
                      </a:r>
                      <a:endParaRPr lang="sv-SE" sz="1200" b="0" i="0" kern="1200" noProof="0" dirty="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i="0" dirty="0"/>
                        <a:t>Respektera och följ mallens</a:t>
                      </a:r>
                      <a:r>
                        <a:rPr lang="sv-SE" sz="1200" i="0" baseline="0" dirty="0"/>
                        <a:t> </a:t>
                      </a:r>
                      <a:r>
                        <a:rPr lang="sv-SE" sz="1200" i="0" dirty="0"/>
                        <a:t>innehåll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i="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i="0" dirty="0"/>
                        <a:t>Inga telefonsamtal under mötet om inte aviserats i förväg</a:t>
                      </a:r>
                    </a:p>
                  </a:txBody>
                  <a:tcPr marL="144000" marR="108000" marT="108000" marB="108000"/>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3020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002212848"/>
              </p:ext>
            </p:extLst>
          </p:nvPr>
        </p:nvGraphicFramePr>
        <p:xfrm>
          <a:off x="2" y="-5"/>
          <a:ext cx="12191998" cy="6858004"/>
        </p:xfrm>
        <a:graphic>
          <a:graphicData uri="http://schemas.openxmlformats.org/drawingml/2006/table">
            <a:tbl>
              <a:tblPr firstRow="1" bandRow="1">
                <a:tableStyleId>{5C22544A-7EE6-4342-B048-85BDC9FD1C3A}</a:tableStyleId>
              </a:tblPr>
              <a:tblGrid>
                <a:gridCol w="3668108">
                  <a:extLst>
                    <a:ext uri="{9D8B030D-6E8A-4147-A177-3AD203B41FA5}">
                      <a16:colId xmlns:a16="http://schemas.microsoft.com/office/drawing/2014/main" val="20000"/>
                    </a:ext>
                  </a:extLst>
                </a:gridCol>
                <a:gridCol w="2724377">
                  <a:extLst>
                    <a:ext uri="{9D8B030D-6E8A-4147-A177-3AD203B41FA5}">
                      <a16:colId xmlns:a16="http://schemas.microsoft.com/office/drawing/2014/main" val="20001"/>
                    </a:ext>
                  </a:extLst>
                </a:gridCol>
                <a:gridCol w="5799513">
                  <a:extLst>
                    <a:ext uri="{9D8B030D-6E8A-4147-A177-3AD203B41FA5}">
                      <a16:colId xmlns:a16="http://schemas.microsoft.com/office/drawing/2014/main" val="3311221262"/>
                    </a:ext>
                  </a:extLst>
                </a:gridCol>
              </a:tblGrid>
              <a:tr h="2645745">
                <a:tc>
                  <a:txBody>
                    <a:bodyPr/>
                    <a:lstStyle/>
                    <a:p>
                      <a:r>
                        <a:rPr lang="sv-SE" sz="1200" b="1"/>
                        <a:t>Möte: </a:t>
                      </a:r>
                      <a:r>
                        <a:rPr lang="en-US" sz="1200" b="1" noProof="0"/>
                        <a:t>LOTO-</a:t>
                      </a:r>
                      <a:r>
                        <a:rPr lang="en-US" sz="1200" b="1" noProof="0" err="1"/>
                        <a:t>gruppen</a:t>
                      </a:r>
                      <a:endParaRPr lang="en-US" sz="1200" b="1" noProof="0"/>
                    </a:p>
                    <a:p>
                      <a:r>
                        <a:rPr lang="sv-SE" sz="1200" b="1"/>
                        <a:t>Frekvens: 4-8 ggr/år</a:t>
                      </a:r>
                    </a:p>
                    <a:p>
                      <a:r>
                        <a:rPr lang="sv-SE" sz="1200" b="1"/>
                        <a:t>Dag: </a:t>
                      </a:r>
                      <a:r>
                        <a:rPr lang="sv-SE" sz="1200" b="1" i="0" u="none" strike="noStrike" noProof="0">
                          <a:solidFill>
                            <a:srgbClr val="FFFFFF"/>
                          </a:solidFill>
                          <a:latin typeface="Calibri"/>
                        </a:rPr>
                        <a:t>Enligt kallelse</a:t>
                      </a:r>
                      <a:endParaRPr lang="sv-SE" sz="1200" b="1"/>
                    </a:p>
                    <a:p>
                      <a:r>
                        <a:rPr lang="sv-SE" sz="1200" b="1"/>
                        <a:t>Tid:  1-2 timmar</a:t>
                      </a:r>
                    </a:p>
                    <a:p>
                      <a:r>
                        <a:rPr lang="sv-SE" sz="1200" b="1"/>
                        <a:t>Plats: Enligt kallelse</a:t>
                      </a:r>
                      <a:endParaRPr lang="sv-SE" sz="1200" b="1" kern="1200">
                        <a:solidFill>
                          <a:schemeClr val="tx1"/>
                        </a:solidFill>
                        <a:latin typeface="Arial" pitchFamily="34" charset="0"/>
                        <a:ea typeface="+mn-ea"/>
                        <a:cs typeface="Arial" pitchFamily="34" charset="0"/>
                      </a:endParaRPr>
                    </a:p>
                    <a:p>
                      <a:endParaRPr lang="sv-SE" sz="1200" b="1">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b="1"/>
                        <a:t>Deltagare:</a:t>
                      </a:r>
                    </a:p>
                    <a:p>
                      <a:pPr marL="93345" lvl="1" indent="-93345" algn="l" rtl="0" eaLnBrk="1" latinLnBrk="0" hangingPunct="1"/>
                      <a:r>
                        <a:rPr lang="sv-SE" sz="1200" b="1" kern="1200">
                          <a:solidFill>
                            <a:schemeClr val="lt1"/>
                          </a:solidFill>
                          <a:latin typeface="+mn-lt"/>
                          <a:ea typeface="+mn-ea"/>
                          <a:cs typeface="+mn-cs"/>
                        </a:rPr>
                        <a:t>Samordnas av HS&amp;S; Säkerhetschef och/eller Arbetsmiljö- och säkerhetssamordnare.</a:t>
                      </a:r>
                    </a:p>
                    <a:p>
                      <a:pPr marL="93345" lvl="1" indent="-93345" algn="l" defTabSz="914400" rtl="0" eaLnBrk="1" latinLnBrk="0" hangingPunct="1"/>
                      <a:r>
                        <a:rPr lang="sv-SE" sz="1200" b="1" kern="1200">
                          <a:solidFill>
                            <a:schemeClr val="lt1"/>
                          </a:solidFill>
                          <a:latin typeface="+mn-lt"/>
                          <a:ea typeface="+mn-ea"/>
                          <a:cs typeface="+mn-cs"/>
                        </a:rPr>
                        <a:t>Deltagare utsedda från</a:t>
                      </a:r>
                    </a:p>
                    <a:p>
                      <a:pPr marL="93345" lvl="1" indent="-93345" algn="l" defTabSz="914400" rtl="0" eaLnBrk="1" latinLnBrk="0" hangingPunct="1"/>
                      <a:r>
                        <a:rPr lang="sv-SE" sz="1200" b="1" kern="1200">
                          <a:solidFill>
                            <a:schemeClr val="lt1"/>
                          </a:solidFill>
                          <a:latin typeface="+mn-lt"/>
                          <a:ea typeface="+mn-ea"/>
                          <a:cs typeface="+mn-cs"/>
                        </a:rPr>
                        <a:t>Avdelningschefer.</a:t>
                      </a:r>
                    </a:p>
                    <a:p>
                      <a:pPr marL="93345" lvl="1" indent="-93345" algn="l">
                        <a:buNone/>
                      </a:pPr>
                      <a:r>
                        <a:rPr lang="sv-SE" sz="1200" b="1" kern="1200">
                          <a:solidFill>
                            <a:schemeClr val="lt1"/>
                          </a:solidFill>
                          <a:latin typeface="+mn-lt"/>
                          <a:ea typeface="+mn-ea"/>
                          <a:cs typeface="+mn-cs"/>
                        </a:rPr>
                        <a:t>AHSO</a:t>
                      </a:r>
                    </a:p>
                    <a:p>
                      <a:pPr marL="93345" lvl="1" indent="-93345" algn="l">
                        <a:buNone/>
                      </a:pPr>
                      <a:r>
                        <a:rPr lang="sv-SE" sz="1200" b="1" kern="1200">
                          <a:solidFill>
                            <a:schemeClr val="lt1"/>
                          </a:solidFill>
                          <a:latin typeface="+mn-lt"/>
                          <a:ea typeface="+mn-ea"/>
                          <a:cs typeface="+mn-cs"/>
                        </a:rPr>
                        <a:t>Skyddsombud efter behov</a:t>
                      </a:r>
                      <a:endParaRPr lang="sv-SE" b="1"/>
                    </a:p>
                  </a:txBody>
                  <a:tcPr marL="144000" marR="108000" marT="108000" marB="108000">
                    <a:solidFill>
                      <a:schemeClr val="accent6"/>
                    </a:solidFill>
                  </a:tcPr>
                </a:tc>
                <a:tc>
                  <a:txBody>
                    <a:bodyPr/>
                    <a:lstStyle/>
                    <a:p>
                      <a:r>
                        <a:rPr lang="sv-SE" sz="1200" b="1" dirty="0"/>
                        <a:t>Syfte:</a:t>
                      </a:r>
                    </a:p>
                    <a:p>
                      <a:pPr marL="0" algn="l" rtl="0" eaLnBrk="1" latinLnBrk="0" hangingPunct="1"/>
                      <a:r>
                        <a:rPr lang="sv-SE" sz="1200" b="1" kern="1200" baseline="0" dirty="0">
                          <a:solidFill>
                            <a:schemeClr val="bg1"/>
                          </a:solidFill>
                          <a:latin typeface="+mn-lt"/>
                          <a:ea typeface="+mn-ea"/>
                          <a:cs typeface="+mn-cs"/>
                        </a:rPr>
                        <a:t>Samordna, för hela bruket, arbete med LOTO samt arbetstillstånd och E-</a:t>
                      </a:r>
                      <a:r>
                        <a:rPr lang="sv-SE" sz="1200" b="1" kern="1200" baseline="0" dirty="0" err="1">
                          <a:solidFill>
                            <a:schemeClr val="bg1"/>
                          </a:solidFill>
                          <a:latin typeface="+mn-lt"/>
                          <a:ea typeface="+mn-ea"/>
                          <a:cs typeface="+mn-cs"/>
                        </a:rPr>
                        <a:t>permit</a:t>
                      </a:r>
                      <a:r>
                        <a:rPr lang="sv-SE" sz="1200" b="1" kern="1200" baseline="0" dirty="0">
                          <a:solidFill>
                            <a:schemeClr val="bg1"/>
                          </a:solidFill>
                          <a:latin typeface="+mn-lt"/>
                          <a:ea typeface="+mn-ea"/>
                          <a:cs typeface="+mn-cs"/>
                        </a:rPr>
                        <a:t>. En samverkansgrupp och </a:t>
                      </a:r>
                      <a:r>
                        <a:rPr lang="sv-SE" sz="1200" b="1" kern="1200" baseline="0" dirty="0" err="1">
                          <a:solidFill>
                            <a:schemeClr val="bg1"/>
                          </a:solidFill>
                          <a:latin typeface="+mn-lt"/>
                          <a:ea typeface="+mn-ea"/>
                          <a:cs typeface="+mn-cs"/>
                        </a:rPr>
                        <a:t>beslutsforum</a:t>
                      </a:r>
                      <a:r>
                        <a:rPr lang="sv-SE" sz="1200" b="1" kern="1200" baseline="0" dirty="0">
                          <a:solidFill>
                            <a:schemeClr val="bg1"/>
                          </a:solidFill>
                          <a:latin typeface="+mn-lt"/>
                          <a:ea typeface="+mn-ea"/>
                          <a:cs typeface="+mn-cs"/>
                        </a:rPr>
                        <a:t> för aktiviteter kopplade till LOTO och arbetstillstånd/E-</a:t>
                      </a:r>
                      <a:r>
                        <a:rPr lang="sv-SE" sz="1200" b="1" kern="1200" baseline="0" dirty="0" err="1">
                          <a:solidFill>
                            <a:schemeClr val="bg1"/>
                          </a:solidFill>
                          <a:latin typeface="+mn-lt"/>
                          <a:ea typeface="+mn-ea"/>
                          <a:cs typeface="+mn-cs"/>
                        </a:rPr>
                        <a:t>permit</a:t>
                      </a:r>
                      <a:r>
                        <a:rPr lang="sv-SE" sz="1200" b="1" kern="1200" baseline="0" dirty="0">
                          <a:solidFill>
                            <a:schemeClr val="bg1"/>
                          </a:solidFill>
                          <a:latin typeface="+mn-lt"/>
                          <a:ea typeface="+mn-ea"/>
                          <a:cs typeface="+mn-cs"/>
                        </a:rPr>
                        <a:t>. </a:t>
                      </a:r>
                      <a:r>
                        <a:rPr lang="sv-SE" sz="1200" b="1" i="0" u="none" strike="noStrike" kern="1200" baseline="0" noProof="0" dirty="0">
                          <a:solidFill>
                            <a:schemeClr val="bg1"/>
                          </a:solidFill>
                          <a:latin typeface="Calibri"/>
                        </a:rPr>
                        <a:t>Gruppen syftar även till att komma med förslag till beslut av större finansiell (&gt;100 000 kr) och mer övergripande karaktär som sedan eskaleras till skyddskommittén för beslut. </a:t>
                      </a:r>
                    </a:p>
                    <a:p>
                      <a:pPr marL="0" algn="l" defTabSz="914400" rtl="0" eaLnBrk="1" latinLnBrk="0" hangingPunct="1"/>
                      <a:endParaRPr lang="sv-SE" sz="1200" b="1" kern="1200" baseline="0" dirty="0">
                        <a:solidFill>
                          <a:schemeClr val="bg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566514">
                <a:tc>
                  <a:txBody>
                    <a:bodyPr/>
                    <a:lstStyle/>
                    <a:p>
                      <a:r>
                        <a:rPr lang="sv-SE" sz="1200" b="1"/>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a:t>Utfall föregående möte samt senaste skyddskommittémötet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a:t>Input från respektive avdelning gällande ämnet som ska behandlas</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noProof="0"/>
                        <a:t>En</a:t>
                      </a:r>
                      <a:r>
                        <a:rPr lang="sv-SE" sz="1200" b="0" baseline="0" noProof="0"/>
                        <a:t> ökad transparens, styrning och samverkan inom LOTO och arbetstillstånd/E-permit</a:t>
                      </a:r>
                    </a:p>
                    <a:p>
                      <a:pPr marL="171450" indent="-171450">
                        <a:buFont typeface="Arial" panose="020B0604020202020204" pitchFamily="34" charset="0"/>
                        <a:buChar char="•"/>
                      </a:pPr>
                      <a:r>
                        <a:rPr lang="sv-SE" sz="1200" b="0" baseline="0" noProof="0"/>
                        <a:t>Dokumenterade aktiviteter och beslut</a:t>
                      </a:r>
                    </a:p>
                    <a:p>
                      <a:pPr marL="171450" lvl="0" indent="-171450">
                        <a:buFont typeface="Arial" panose="020B0604020202020204" pitchFamily="34" charset="0"/>
                        <a:buChar char="•"/>
                      </a:pPr>
                      <a:r>
                        <a:rPr lang="sv-SE" sz="1200" b="0" baseline="0" noProof="0"/>
                        <a:t>Rekommendationer till Skyddskommittén</a:t>
                      </a:r>
                    </a:p>
                  </a:txBody>
                  <a:tcPr marL="144000" marR="108000" marT="108000" marB="108000"/>
                </a:tc>
                <a:tc hMerge="1">
                  <a:txBody>
                    <a:bodyPr/>
                    <a:lstStyle/>
                    <a:p>
                      <a:endParaRPr lang="sv-SE"/>
                    </a:p>
                  </a:txBody>
                  <a:tcPr/>
                </a:tc>
                <a:extLst>
                  <a:ext uri="{0D108BD9-81ED-4DB2-BD59-A6C34878D82A}">
                    <a16:rowId xmlns:a16="http://schemas.microsoft.com/office/drawing/2014/main" val="10001"/>
                  </a:ext>
                </a:extLst>
              </a:tr>
              <a:tr h="2645745">
                <a:tc>
                  <a:txBody>
                    <a:bodyPr/>
                    <a:lstStyle/>
                    <a:p>
                      <a:r>
                        <a:rPr lang="sv-SE" sz="1200" b="1"/>
                        <a:t>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baseline="0">
                          <a:solidFill>
                            <a:schemeClr val="dk1"/>
                          </a:solidFill>
                          <a:latin typeface="+mn-lt"/>
                          <a:ea typeface="+mn-ea"/>
                          <a:cs typeface="+mn-cs"/>
                        </a:rPr>
                        <a:t>Säkerhetsgenomgång</a:t>
                      </a:r>
                    </a:p>
                    <a:p>
                      <a:pPr marL="171450" indent="-171450">
                        <a:buFont typeface="Arial" panose="020B0604020202020204" pitchFamily="34" charset="0"/>
                        <a:buChar char="•"/>
                      </a:pPr>
                      <a:r>
                        <a:rPr lang="sv-SE" sz="1200" b="0" kern="1200">
                          <a:solidFill>
                            <a:schemeClr val="dk1"/>
                          </a:solidFill>
                          <a:latin typeface="+mn-lt"/>
                          <a:ea typeface="+mn-ea"/>
                          <a:cs typeface="+mn-cs"/>
                        </a:rPr>
                        <a:t>Närvarande</a:t>
                      </a:r>
                    </a:p>
                    <a:p>
                      <a:pPr marL="171450" indent="-171450">
                        <a:buFont typeface="Arial" panose="020B0604020202020204" pitchFamily="34" charset="0"/>
                        <a:buChar char="•"/>
                      </a:pPr>
                      <a:r>
                        <a:rPr lang="sv-SE" sz="1200" b="0" kern="1200" baseline="0">
                          <a:solidFill>
                            <a:schemeClr val="dk1"/>
                          </a:solidFill>
                          <a:latin typeface="+mn-lt"/>
                          <a:ea typeface="+mn-ea"/>
                          <a:cs typeface="+mn-cs"/>
                        </a:rPr>
                        <a:t>Föregående protokoll</a:t>
                      </a:r>
                    </a:p>
                    <a:p>
                      <a:pPr marL="171450" lvl="0" indent="-171450">
                        <a:buFont typeface="Arial" panose="020B0604020202020204" pitchFamily="34" charset="0"/>
                        <a:buChar char="•"/>
                      </a:pPr>
                      <a:r>
                        <a:rPr lang="sv-SE" sz="1200" b="0" kern="1200" baseline="0">
                          <a:solidFill>
                            <a:schemeClr val="dk1"/>
                          </a:solidFill>
                          <a:latin typeface="+mn-lt"/>
                          <a:ea typeface="+mn-ea"/>
                          <a:cs typeface="+mn-cs"/>
                        </a:rPr>
                        <a:t>Status på resp. avdelning</a:t>
                      </a:r>
                    </a:p>
                    <a:p>
                      <a:pPr marL="171450" lvl="0" indent="-171450">
                        <a:buFont typeface="Arial" panose="020B0604020202020204" pitchFamily="34" charset="0"/>
                        <a:buChar char="•"/>
                      </a:pPr>
                      <a:r>
                        <a:rPr lang="sv-SE" sz="1200" b="0" kern="1200" baseline="0">
                          <a:solidFill>
                            <a:schemeClr val="dk1"/>
                          </a:solidFill>
                          <a:latin typeface="+mn-lt"/>
                          <a:ea typeface="+mn-ea"/>
                          <a:cs typeface="+mn-cs"/>
                        </a:rPr>
                        <a:t>Regler och tillämpning av LOTO</a:t>
                      </a:r>
                    </a:p>
                    <a:p>
                      <a:pPr marL="171450" indent="-171450">
                        <a:buFont typeface="Arial" panose="020B0604020202020204" pitchFamily="34" charset="0"/>
                        <a:buChar char="•"/>
                      </a:pPr>
                      <a:r>
                        <a:rPr lang="sv-SE" sz="1200" b="0" kern="1200" baseline="0">
                          <a:solidFill>
                            <a:schemeClr val="dk1"/>
                          </a:solidFill>
                          <a:latin typeface="+mn-lt"/>
                          <a:ea typeface="+mn-ea"/>
                          <a:cs typeface="+mn-cs"/>
                        </a:rPr>
                        <a:t>Handlingsplan</a:t>
                      </a:r>
                    </a:p>
                    <a:p>
                      <a:pPr marL="171450" indent="-171450">
                        <a:buFont typeface="Arial" panose="020B0604020202020204" pitchFamily="34" charset="0"/>
                        <a:buChar char="•"/>
                      </a:pPr>
                      <a:r>
                        <a:rPr lang="sv-SE" sz="1200" b="0" kern="1200" baseline="0">
                          <a:solidFill>
                            <a:schemeClr val="dk1"/>
                          </a:solidFill>
                          <a:latin typeface="+mn-lt"/>
                          <a:ea typeface="+mn-ea"/>
                          <a:cs typeface="+mn-cs"/>
                        </a:rPr>
                        <a:t>Övrigt</a:t>
                      </a:r>
                    </a:p>
                  </a:txBody>
                  <a:tcPr marL="144000" marR="108000" marT="108000" marB="108000"/>
                </a:tc>
                <a:tc>
                  <a:txBody>
                    <a:bodyPr/>
                    <a:lstStyle/>
                    <a:p>
                      <a:r>
                        <a:rPr lang="sv-SE" sz="1200" b="1"/>
                        <a:t>Nyckeltal/KPI:</a:t>
                      </a:r>
                    </a:p>
                    <a:p>
                      <a:r>
                        <a:rPr lang="sv-SE" sz="1200" b="0" kern="1200">
                          <a:solidFill>
                            <a:schemeClr val="dk1"/>
                          </a:solidFill>
                          <a:latin typeface="+mn-lt"/>
                          <a:ea typeface="+mn-ea"/>
                          <a:cs typeface="+mn-cs"/>
                        </a:rPr>
                        <a:t>Samverkan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indent="-171450">
                        <a:buFont typeface="Arial" panose="020B0604020202020204" pitchFamily="34" charset="0"/>
                        <a:buChar char="•"/>
                      </a:pPr>
                      <a:r>
                        <a:rPr lang="sv-SE" sz="1200" b="0" dirty="0"/>
                        <a:t>Föregående protokoll ska bifogas i kalenderbokningen</a:t>
                      </a:r>
                    </a:p>
                    <a:p>
                      <a:pPr marL="171450" indent="-171450">
                        <a:buFont typeface="Arial" panose="020B0604020202020204" pitchFamily="34" charset="0"/>
                        <a:buChar cha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Telefonsamtal under mötet tas utanför lokalen</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30315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5"/>
          <a:ext cx="12191998" cy="6173983"/>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290818">
                <a:tc>
                  <a:txBody>
                    <a:bodyPr/>
                    <a:lstStyle/>
                    <a:p>
                      <a:r>
                        <a:rPr lang="sv-SE" sz="1200"/>
                        <a:t>Möte: Trafikgruppen</a:t>
                      </a:r>
                      <a:endParaRPr lang="sv-SE" sz="1200" noProof="0"/>
                    </a:p>
                    <a:p>
                      <a:r>
                        <a:rPr lang="sv-SE" sz="1200"/>
                        <a:t>Frekvens: 1</a:t>
                      </a:r>
                      <a:r>
                        <a:rPr lang="sv-SE" sz="1200" baseline="0"/>
                        <a:t> gång månaden</a:t>
                      </a:r>
                      <a:endParaRPr lang="sv-SE" sz="1200"/>
                    </a:p>
                    <a:p>
                      <a:r>
                        <a:rPr lang="sv-SE" sz="1200"/>
                        <a:t>Dag: Sista</a:t>
                      </a:r>
                      <a:r>
                        <a:rPr lang="sv-SE" sz="1200" baseline="0"/>
                        <a:t> O</a:t>
                      </a:r>
                      <a:r>
                        <a:rPr lang="sv-SE" sz="1200"/>
                        <a:t>nsdagen i månaden</a:t>
                      </a:r>
                      <a:endParaRPr lang="sv-SE" sz="1200" b="0"/>
                    </a:p>
                    <a:p>
                      <a:r>
                        <a:rPr lang="sv-SE" sz="1200"/>
                        <a:t>Tid:</a:t>
                      </a:r>
                      <a:r>
                        <a:rPr lang="sv-SE" sz="1200" baseline="0"/>
                        <a:t> 14:00-15:00</a:t>
                      </a:r>
                      <a:endParaRPr lang="sv-SE" sz="1200" b="0"/>
                    </a:p>
                    <a:p>
                      <a:r>
                        <a:rPr lang="sv-SE" sz="1200"/>
                        <a:t>Plats: Runda</a:t>
                      </a:r>
                      <a:endParaRPr lang="sv-SE" sz="1200" b="0" kern="1200">
                        <a:solidFill>
                          <a:schemeClr val="tx1"/>
                        </a:solidFill>
                        <a:latin typeface="Arial" pitchFamily="34" charset="0"/>
                        <a:ea typeface="+mn-ea"/>
                        <a:cs typeface="Arial" pitchFamily="34" charset="0"/>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a:t>Deltagare:</a:t>
                      </a:r>
                    </a:p>
                    <a:p>
                      <a:pPr marL="171450" lvl="1" indent="-171450" algn="l" rtl="0" eaLnBrk="1" latinLnBrk="0" hangingPunct="1">
                        <a:buFont typeface="Arial" panose="020B0604020202020204" pitchFamily="34" charset="0"/>
                        <a:buChar char="•"/>
                      </a:pPr>
                      <a:r>
                        <a:rPr lang="sv-SE" sz="1200" b="1" kern="1200">
                          <a:solidFill>
                            <a:schemeClr val="lt1"/>
                          </a:solidFill>
                          <a:latin typeface="+mn-lt"/>
                          <a:ea typeface="+mn-ea"/>
                          <a:cs typeface="+mn-cs"/>
                        </a:rPr>
                        <a:t>Logistikchef (Kallande/Ordf.)</a:t>
                      </a:r>
                    </a:p>
                    <a:p>
                      <a:pPr marL="171450" lvl="1" indent="-171450" algn="l" defTabSz="914400" rtl="0" eaLnBrk="1" latinLnBrk="0" hangingPunct="1">
                        <a:buFont typeface="Arial" panose="020B0604020202020204" pitchFamily="34" charset="0"/>
                        <a:buChar char="•"/>
                      </a:pPr>
                      <a:r>
                        <a:rPr lang="sv-SE" sz="1200" b="1" kern="1200">
                          <a:solidFill>
                            <a:schemeClr val="lt1"/>
                          </a:solidFill>
                          <a:latin typeface="+mn-lt"/>
                          <a:ea typeface="+mn-ea"/>
                          <a:cs typeface="+mn-cs"/>
                        </a:rPr>
                        <a:t>AHSO, HSO</a:t>
                      </a:r>
                      <a:r>
                        <a:rPr lang="sv-SE" sz="1200" b="1" kern="1200" baseline="0">
                          <a:solidFill>
                            <a:schemeClr val="lt1"/>
                          </a:solidFill>
                          <a:latin typeface="+mn-lt"/>
                          <a:ea typeface="+mn-ea"/>
                          <a:cs typeface="+mn-cs"/>
                        </a:rPr>
                        <a:t> &amp; </a:t>
                      </a:r>
                      <a:r>
                        <a:rPr lang="sv-SE" sz="1200" b="1" kern="1200">
                          <a:solidFill>
                            <a:schemeClr val="lt1"/>
                          </a:solidFill>
                          <a:latin typeface="+mn-lt"/>
                          <a:ea typeface="+mn-ea"/>
                          <a:cs typeface="+mn-cs"/>
                        </a:rPr>
                        <a:t>Skyddsombud</a:t>
                      </a:r>
                    </a:p>
                    <a:p>
                      <a:pPr marL="171450" lvl="1" indent="-171450" algn="l" defTabSz="914400" rtl="0" eaLnBrk="1" latinLnBrk="0" hangingPunct="1">
                        <a:buFont typeface="Arial" panose="020B0604020202020204" pitchFamily="34" charset="0"/>
                        <a:buChar char="•"/>
                      </a:pPr>
                      <a:r>
                        <a:rPr lang="sv-SE" sz="1200" b="1" kern="1200" baseline="0">
                          <a:solidFill>
                            <a:schemeClr val="lt1"/>
                          </a:solidFill>
                          <a:latin typeface="+mn-lt"/>
                          <a:ea typeface="+mn-ea"/>
                          <a:cs typeface="+mn-cs"/>
                        </a:rPr>
                        <a:t>Fastighetschef</a:t>
                      </a:r>
                    </a:p>
                    <a:p>
                      <a:pPr marL="171450" lvl="1" indent="-171450" algn="l" defTabSz="914400" rtl="0" eaLnBrk="1" latinLnBrk="0" hangingPunct="1">
                        <a:buFont typeface="Arial" panose="020B0604020202020204" pitchFamily="34" charset="0"/>
                        <a:buChar char="•"/>
                      </a:pPr>
                      <a:r>
                        <a:rPr lang="sv-SE" sz="1200" b="1" kern="1200" baseline="0">
                          <a:solidFill>
                            <a:schemeClr val="bg1"/>
                          </a:solidFill>
                          <a:latin typeface="+mn-lt"/>
                          <a:ea typeface="+mn-ea"/>
                          <a:cs typeface="+mn-cs"/>
                        </a:rPr>
                        <a:t>Fastighetskoordinator</a:t>
                      </a:r>
                    </a:p>
                    <a:p>
                      <a:pPr marL="171450" lvl="1" indent="-171450" algn="l" rtl="0" eaLnBrk="1" latinLnBrk="0" hangingPunct="1">
                        <a:buFont typeface="Arial" panose="020B0604020202020204" pitchFamily="34" charset="0"/>
                        <a:buChar char="•"/>
                      </a:pPr>
                      <a:r>
                        <a:rPr lang="sv-SE" sz="1200" b="1" kern="1200" baseline="0">
                          <a:solidFill>
                            <a:schemeClr val="bg1"/>
                          </a:solidFill>
                          <a:latin typeface="+mn-lt"/>
                          <a:ea typeface="+mn-ea"/>
                          <a:cs typeface="+mn-cs"/>
                        </a:rPr>
                        <a:t>Arbetsmiljö- och säkerhetssamordnare/Skalskydd</a:t>
                      </a:r>
                    </a:p>
                    <a:p>
                      <a:pPr marL="93663" lvl="1" indent="-93663" algn="l" defTabSz="914400" rtl="0" eaLnBrk="1" latinLnBrk="0" hangingPunct="1"/>
                      <a:endParaRPr lang="sv-SE" sz="1200" b="1" kern="1200">
                        <a:solidFill>
                          <a:schemeClr val="lt1"/>
                        </a:solidFill>
                        <a:latin typeface="+mn-lt"/>
                        <a:ea typeface="+mn-ea"/>
                        <a:cs typeface="+mn-cs"/>
                      </a:endParaRPr>
                    </a:p>
                    <a:p>
                      <a:pPr>
                        <a:spcAft>
                          <a:spcPts val="0"/>
                        </a:spcAft>
                        <a:tabLst>
                          <a:tab pos="900430" algn="l"/>
                          <a:tab pos="2880995" algn="l"/>
                          <a:tab pos="3420745" algn="l"/>
                        </a:tabLst>
                      </a:pPr>
                      <a:r>
                        <a:rPr lang="sv-SE" sz="1200" b="1" kern="1200">
                          <a:solidFill>
                            <a:schemeClr val="lt1"/>
                          </a:solidFill>
                          <a:latin typeface="+mn-lt"/>
                          <a:ea typeface="+mn-ea"/>
                          <a:cs typeface="+mn-cs"/>
                        </a:rPr>
                        <a:t>Ansvarig för innehållet ä</a:t>
                      </a:r>
                      <a:r>
                        <a:rPr lang="sv-SE" sz="1200" b="1" kern="1200" baseline="0">
                          <a:solidFill>
                            <a:schemeClr val="lt1"/>
                          </a:solidFill>
                          <a:latin typeface="+mn-lt"/>
                          <a:ea typeface="+mn-ea"/>
                          <a:cs typeface="+mn-cs"/>
                        </a:rPr>
                        <a:t>r trafikgruppensrepresentanter samt frågor som inkommit från skyddskommittén</a:t>
                      </a:r>
                      <a:endParaRPr lang="sv-SE" sz="1200" b="1" kern="120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a:t>Syfte:</a:t>
                      </a:r>
                    </a:p>
                    <a:p>
                      <a:pPr>
                        <a:spcAft>
                          <a:spcPts val="0"/>
                        </a:spcAft>
                      </a:pPr>
                      <a:r>
                        <a:rPr lang="sv-SE" sz="1200" b="1" kern="1200">
                          <a:solidFill>
                            <a:schemeClr val="lt1"/>
                          </a:solidFill>
                          <a:latin typeface="+mn-lt"/>
                          <a:ea typeface="+mn-ea"/>
                          <a:cs typeface="+mn-cs"/>
                        </a:rPr>
                        <a:t>Trafikgruppens syfte är att</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samordna</a:t>
                      </a:r>
                      <a:r>
                        <a:rPr lang="en-GB" sz="1200" b="1" kern="1200">
                          <a:solidFill>
                            <a:schemeClr val="lt1"/>
                          </a:solidFill>
                          <a:effectLst/>
                          <a:latin typeface="+mn-lt"/>
                          <a:ea typeface="+mn-ea"/>
                          <a:cs typeface="+mn-cs"/>
                        </a:rPr>
                        <a:t> de </a:t>
                      </a:r>
                      <a:r>
                        <a:rPr lang="en-GB" sz="1200" b="1" kern="1200" err="1">
                          <a:solidFill>
                            <a:schemeClr val="lt1"/>
                          </a:solidFill>
                          <a:effectLst/>
                          <a:latin typeface="+mn-lt"/>
                          <a:ea typeface="+mn-ea"/>
                          <a:cs typeface="+mn-cs"/>
                        </a:rPr>
                        <a:t>olika</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behoven</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inom</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och</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i</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anslutning</a:t>
                      </a:r>
                      <a:r>
                        <a:rPr lang="en-GB" sz="1200" b="1" kern="1200">
                          <a:solidFill>
                            <a:schemeClr val="lt1"/>
                          </a:solidFill>
                          <a:effectLst/>
                          <a:latin typeface="+mn-lt"/>
                          <a:ea typeface="+mn-ea"/>
                          <a:cs typeface="+mn-cs"/>
                        </a:rPr>
                        <a:t> till </a:t>
                      </a:r>
                      <a:r>
                        <a:rPr lang="en-GB" sz="1200" b="1" kern="1200" err="1">
                          <a:solidFill>
                            <a:schemeClr val="lt1"/>
                          </a:solidFill>
                          <a:effectLst/>
                          <a:latin typeface="+mn-lt"/>
                          <a:ea typeface="+mn-ea"/>
                          <a:cs typeface="+mn-cs"/>
                        </a:rPr>
                        <a:t>området</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och</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komma</a:t>
                      </a:r>
                      <a:r>
                        <a:rPr lang="en-GB" sz="1200" b="1" kern="1200">
                          <a:solidFill>
                            <a:schemeClr val="lt1"/>
                          </a:solidFill>
                          <a:effectLst/>
                          <a:latin typeface="+mn-lt"/>
                          <a:ea typeface="+mn-ea"/>
                          <a:cs typeface="+mn-cs"/>
                        </a:rPr>
                        <a:t> med </a:t>
                      </a:r>
                      <a:r>
                        <a:rPr lang="en-GB" sz="1200" b="1" kern="1200" err="1">
                          <a:solidFill>
                            <a:schemeClr val="lt1"/>
                          </a:solidFill>
                          <a:effectLst/>
                          <a:latin typeface="+mn-lt"/>
                          <a:ea typeface="+mn-ea"/>
                          <a:cs typeface="+mn-cs"/>
                        </a:rPr>
                        <a:t>rekommendationer</a:t>
                      </a:r>
                      <a:r>
                        <a:rPr lang="en-GB" sz="1200" b="1" kern="1200">
                          <a:solidFill>
                            <a:schemeClr val="lt1"/>
                          </a:solidFill>
                          <a:effectLst/>
                          <a:latin typeface="+mn-lt"/>
                          <a:ea typeface="+mn-ea"/>
                          <a:cs typeface="+mn-cs"/>
                        </a:rPr>
                        <a:t> till </a:t>
                      </a:r>
                      <a:r>
                        <a:rPr lang="en-GB" sz="1200" b="1" kern="1200" err="1">
                          <a:solidFill>
                            <a:schemeClr val="lt1"/>
                          </a:solidFill>
                          <a:effectLst/>
                          <a:latin typeface="+mn-lt"/>
                          <a:ea typeface="+mn-ea"/>
                          <a:cs typeface="+mn-cs"/>
                        </a:rPr>
                        <a:t>förbättringar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så</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att</a:t>
                      </a:r>
                      <a:r>
                        <a:rPr lang="en-GB" sz="1200" b="1" kern="1200">
                          <a:solidFill>
                            <a:schemeClr val="lt1"/>
                          </a:solidFill>
                          <a:effectLst/>
                          <a:latin typeface="+mn-lt"/>
                          <a:ea typeface="+mn-ea"/>
                          <a:cs typeface="+mn-cs"/>
                        </a:rPr>
                        <a:t> vi </a:t>
                      </a:r>
                      <a:r>
                        <a:rPr lang="en-GB" sz="1200" b="1" kern="1200" err="1">
                          <a:solidFill>
                            <a:schemeClr val="lt1"/>
                          </a:solidFill>
                          <a:effectLst/>
                          <a:latin typeface="+mn-lt"/>
                          <a:ea typeface="+mn-ea"/>
                          <a:cs typeface="+mn-cs"/>
                        </a:rPr>
                        <a:t>får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en</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säker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trafik</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och</a:t>
                      </a:r>
                      <a:r>
                        <a:rPr lang="en-GB" sz="1200" b="1" kern="1200">
                          <a:solidFill>
                            <a:schemeClr val="lt1"/>
                          </a:solidFill>
                          <a:effectLst/>
                          <a:latin typeface="+mn-lt"/>
                          <a:ea typeface="+mn-ea"/>
                          <a:cs typeface="+mn-cs"/>
                        </a:rPr>
                        <a:t> tar </a:t>
                      </a:r>
                      <a:r>
                        <a:rPr lang="en-GB" sz="1200" b="1" kern="1200" err="1">
                          <a:solidFill>
                            <a:schemeClr val="lt1"/>
                          </a:solidFill>
                          <a:effectLst/>
                          <a:latin typeface="+mn-lt"/>
                          <a:ea typeface="+mn-ea"/>
                          <a:cs typeface="+mn-cs"/>
                        </a:rPr>
                        <a:t>kontroll</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över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utmaningarna</a:t>
                      </a:r>
                      <a:r>
                        <a:rPr lang="en-GB" sz="1200" b="1" kern="1200">
                          <a:solidFill>
                            <a:schemeClr val="lt1"/>
                          </a:solidFill>
                          <a:effectLst/>
                          <a:latin typeface="+mn-lt"/>
                          <a:ea typeface="+mn-ea"/>
                          <a:cs typeface="+mn-cs"/>
                        </a:rPr>
                        <a:t> med </a:t>
                      </a:r>
                      <a:r>
                        <a:rPr lang="en-GB" sz="1200" b="1" kern="1200" err="1">
                          <a:solidFill>
                            <a:schemeClr val="lt1"/>
                          </a:solidFill>
                          <a:effectLst/>
                          <a:latin typeface="+mn-lt"/>
                          <a:ea typeface="+mn-ea"/>
                          <a:cs typeface="+mn-cs"/>
                        </a:rPr>
                        <a:t>parkeringarna</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Målsättningen</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är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att</a:t>
                      </a:r>
                      <a:r>
                        <a:rPr lang="en-GB" sz="1200" b="1" kern="1200">
                          <a:solidFill>
                            <a:schemeClr val="lt1"/>
                          </a:solidFill>
                          <a:effectLst/>
                          <a:latin typeface="+mn-lt"/>
                          <a:ea typeface="+mn-ea"/>
                          <a:cs typeface="+mn-cs"/>
                        </a:rPr>
                        <a:t> vi </a:t>
                      </a:r>
                      <a:r>
                        <a:rPr lang="en-GB" sz="1200" b="1" kern="1200" err="1">
                          <a:solidFill>
                            <a:schemeClr val="lt1"/>
                          </a:solidFill>
                          <a:effectLst/>
                          <a:latin typeface="+mn-lt"/>
                          <a:ea typeface="+mn-ea"/>
                          <a:cs typeface="+mn-cs"/>
                        </a:rPr>
                        <a:t>har</a:t>
                      </a:r>
                      <a:r>
                        <a:rPr lang="en-GB" sz="1200" b="1" kern="1200">
                          <a:solidFill>
                            <a:schemeClr val="lt1"/>
                          </a:solidFill>
                          <a:effectLst/>
                          <a:latin typeface="+mn-lt"/>
                          <a:ea typeface="+mn-ea"/>
                          <a:cs typeface="+mn-cs"/>
                        </a:rPr>
                        <a:t> Noll </a:t>
                      </a:r>
                      <a:r>
                        <a:rPr lang="en-GB" sz="1200" b="1" kern="1200" err="1">
                          <a:solidFill>
                            <a:schemeClr val="lt1"/>
                          </a:solidFill>
                          <a:effectLst/>
                          <a:latin typeface="+mn-lt"/>
                          <a:ea typeface="+mn-ea"/>
                          <a:cs typeface="+mn-cs"/>
                        </a:rPr>
                        <a:t>olyckor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och</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Tillbud</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avseende</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trafiken</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samt</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att</a:t>
                      </a:r>
                      <a:r>
                        <a:rPr lang="en-GB" sz="1200" b="1" kern="1200">
                          <a:solidFill>
                            <a:schemeClr val="lt1"/>
                          </a:solidFill>
                          <a:effectLst/>
                          <a:latin typeface="+mn-lt"/>
                          <a:ea typeface="+mn-ea"/>
                          <a:cs typeface="+mn-cs"/>
                        </a:rPr>
                        <a:t> vi </a:t>
                      </a:r>
                      <a:r>
                        <a:rPr lang="en-GB" sz="1200" b="1" kern="1200" err="1">
                          <a:solidFill>
                            <a:schemeClr val="lt1"/>
                          </a:solidFill>
                          <a:effectLst/>
                          <a:latin typeface="+mn-lt"/>
                          <a:ea typeface="+mn-ea"/>
                          <a:cs typeface="+mn-cs"/>
                        </a:rPr>
                        <a:t>inte</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har</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olovlig</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parkering</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inom</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och</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i</a:t>
                      </a:r>
                      <a:r>
                        <a:rPr lang="en-GB" sz="1200" b="1" kern="1200">
                          <a:solidFill>
                            <a:schemeClr val="lt1"/>
                          </a:solidFill>
                          <a:effectLst/>
                          <a:latin typeface="+mn-lt"/>
                          <a:ea typeface="+mn-ea"/>
                          <a:cs typeface="+mn-cs"/>
                        </a:rPr>
                        <a:t> </a:t>
                      </a:r>
                      <a:r>
                        <a:rPr lang="en-GB" sz="1200" b="1" kern="1200" err="1">
                          <a:solidFill>
                            <a:schemeClr val="lt1"/>
                          </a:solidFill>
                          <a:effectLst/>
                          <a:latin typeface="+mn-lt"/>
                          <a:ea typeface="+mn-ea"/>
                          <a:cs typeface="+mn-cs"/>
                        </a:rPr>
                        <a:t>anslutning</a:t>
                      </a:r>
                      <a:r>
                        <a:rPr lang="en-GB" sz="1200" b="1" kern="1200">
                          <a:solidFill>
                            <a:schemeClr val="lt1"/>
                          </a:solidFill>
                          <a:effectLst/>
                          <a:latin typeface="+mn-lt"/>
                          <a:ea typeface="+mn-ea"/>
                          <a:cs typeface="+mn-cs"/>
                        </a:rPr>
                        <a:t> till området.  </a:t>
                      </a:r>
                    </a:p>
                    <a:p>
                      <a:pPr lvl="0">
                        <a:spcAft>
                          <a:spcPts val="0"/>
                        </a:spcAft>
                        <a:buNone/>
                      </a:pPr>
                      <a:endParaRPr lang="en-GB" sz="1200" b="1" kern="1200">
                        <a:solidFill>
                          <a:schemeClr val="lt1"/>
                        </a:solidFill>
                        <a:effectLst/>
                        <a:latin typeface="+mn-lt"/>
                        <a:ea typeface="+mn-ea"/>
                        <a:cs typeface="+mn-cs"/>
                      </a:endParaRPr>
                    </a:p>
                    <a:p>
                      <a:pPr lvl="0">
                        <a:spcAft>
                          <a:spcPts val="0"/>
                        </a:spcAft>
                        <a:buNone/>
                      </a:pPr>
                      <a:r>
                        <a:rPr lang="sv-SE" sz="1200" b="1" kern="1200" noProof="0">
                          <a:solidFill>
                            <a:schemeClr val="lt1"/>
                          </a:solidFill>
                          <a:effectLst/>
                          <a:latin typeface="+mn-lt"/>
                          <a:ea typeface="+mn-ea"/>
                          <a:cs typeface="+mn-cs"/>
                        </a:rPr>
                        <a:t>Gruppen syftar även till att komma med förslag till beslut av större finansiell och mer övergripande karaktär som sedan eskaleras till skyddskommittén för beslut. </a:t>
                      </a:r>
                      <a:endParaRPr lang="en-GB" sz="1200" b="1" kern="1200">
                        <a:solidFill>
                          <a:schemeClr val="lt1"/>
                        </a:solidFill>
                        <a:effectLst/>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i="0" u="none" strike="noStrike" noProof="0">
                          <a:solidFill>
                            <a:srgbClr val="000000"/>
                          </a:solidFill>
                          <a:latin typeface="Calibri"/>
                        </a:rPr>
                        <a:t>Utfall föregående möte samt senaste skyddskommittémötet</a:t>
                      </a:r>
                      <a:endParaRPr lang="sv-SE" sz="1200" b="0"/>
                    </a:p>
                    <a:p>
                      <a:pPr marL="171450" marR="0" lvl="0" indent="-171450" algn="l" defTabSz="914400">
                        <a:lnSpc>
                          <a:spcPct val="100000"/>
                        </a:lnSpc>
                        <a:spcBef>
                          <a:spcPts val="0"/>
                        </a:spcBef>
                        <a:spcAft>
                          <a:spcPts val="0"/>
                        </a:spcAft>
                        <a:buClrTx/>
                        <a:buSzTx/>
                        <a:buFont typeface="Arial" panose="020B0604020202020204" pitchFamily="34" charset="0"/>
                        <a:buChar char="•"/>
                        <a:tabLst/>
                        <a:defRPr/>
                      </a:pPr>
                      <a:r>
                        <a:rPr lang="sv-SE" sz="1200" b="0"/>
                        <a:t>Riskobservationer</a:t>
                      </a:r>
                      <a:endParaRPr lang="sv-SE"/>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a:t>Utredningsförslag och beslut från skyddskommittén</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baseline="0" noProof="0"/>
                        <a:t>Rekommendationer till Skyddskommittén</a:t>
                      </a:r>
                    </a:p>
                    <a:p>
                      <a:pPr marL="171450" indent="-171450">
                        <a:buFont typeface="Arial" panose="020B0604020202020204" pitchFamily="34" charset="0"/>
                        <a:buChar char="•"/>
                      </a:pPr>
                      <a:endParaRPr lang="sv-SE" sz="1200" b="0" noProof="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a:t>Agenda:</a:t>
                      </a:r>
                    </a:p>
                    <a:p>
                      <a:pPr marL="171450" indent="-171450">
                        <a:buFont typeface="Arial" panose="020B0604020202020204" pitchFamily="34" charset="0"/>
                        <a:buChar char="•"/>
                      </a:pPr>
                      <a:r>
                        <a:rPr lang="sv-SE" sz="1200" b="0"/>
                        <a:t>Beslut från skyddskommittén</a:t>
                      </a:r>
                    </a:p>
                    <a:p>
                      <a:pPr marL="171450" indent="-171450">
                        <a:buFont typeface="Arial" panose="020B0604020202020204" pitchFamily="34" charset="0"/>
                        <a:buChar char="•"/>
                      </a:pPr>
                      <a:r>
                        <a:rPr lang="sv-SE" sz="1200" b="0"/>
                        <a:t>Uppföljning</a:t>
                      </a:r>
                      <a:r>
                        <a:rPr lang="sv-SE" sz="1200" b="0" baseline="0"/>
                        <a:t> kvarstående öppna frågor</a:t>
                      </a:r>
                      <a:endParaRPr lang="sv-SE" sz="1200" b="0"/>
                    </a:p>
                    <a:p>
                      <a:pPr marL="171450" indent="-171450">
                        <a:buFont typeface="Arial" panose="020B0604020202020204" pitchFamily="34" charset="0"/>
                        <a:buChar char="•"/>
                      </a:pPr>
                      <a:r>
                        <a:rPr lang="sv-SE" sz="1200" b="0"/>
                        <a:t>Nya frågor som inkommit sen förra mötet</a:t>
                      </a:r>
                    </a:p>
                  </a:txBody>
                  <a:tcPr marL="144000" marR="108000" marT="108000" marB="108000"/>
                </a:tc>
                <a:tc>
                  <a:txBody>
                    <a:bodyPr/>
                    <a:lstStyle/>
                    <a:p>
                      <a:r>
                        <a:rPr lang="sv-SE" sz="1200" b="1"/>
                        <a:t>Nyckeltal/KPI:</a:t>
                      </a:r>
                    </a:p>
                    <a:p>
                      <a:r>
                        <a:rPr lang="sv-SE" sz="1200" b="0" kern="1200">
                          <a:solidFill>
                            <a:schemeClr val="dk1"/>
                          </a:solidFill>
                          <a:latin typeface="+mn-lt"/>
                          <a:ea typeface="+mn-ea"/>
                          <a:cs typeface="+mn-cs"/>
                        </a:rPr>
                        <a:t>NA</a:t>
                      </a:r>
                    </a:p>
                    <a:p>
                      <a:endParaRPr lang="sv-SE" sz="1200" b="0" kern="1200">
                        <a:solidFill>
                          <a:schemeClr val="dk1"/>
                        </a:solidFill>
                        <a:latin typeface="+mn-lt"/>
                        <a:ea typeface="+mn-ea"/>
                        <a:cs typeface="+mn-cs"/>
                      </a:endParaRPr>
                    </a:p>
                  </a:txBody>
                  <a:tcPr marL="144000" marR="108000" marT="108000" marB="108000"/>
                </a:tc>
                <a:tc>
                  <a:txBody>
                    <a:bodyPr/>
                    <a:lstStyle/>
                    <a:p>
                      <a:r>
                        <a:rPr lang="sv-SE" sz="1200" b="1"/>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48007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6"/>
          <a:ext cx="12191998" cy="6858006"/>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544621">
                <a:tc>
                  <a:txBody>
                    <a:bodyPr/>
                    <a:lstStyle/>
                    <a:p>
                      <a:r>
                        <a:rPr lang="sv-SE" sz="1200" dirty="0"/>
                        <a:t>Möte: Friskvårdsgrupp</a:t>
                      </a:r>
                      <a:endParaRPr lang="sv-SE" sz="1200" noProof="0" dirty="0"/>
                    </a:p>
                    <a:p>
                      <a:r>
                        <a:rPr lang="sv-SE" sz="1200" dirty="0"/>
                        <a:t>Frekvens: Varje kvartal</a:t>
                      </a:r>
                    </a:p>
                    <a:p>
                      <a:r>
                        <a:rPr lang="sv-SE" sz="1200" dirty="0"/>
                        <a:t>Dag: Inför kommande Skyddskommittémöte</a:t>
                      </a:r>
                    </a:p>
                    <a:p>
                      <a:r>
                        <a:rPr lang="sv-SE" sz="1200" dirty="0"/>
                        <a:t>Tid:</a:t>
                      </a:r>
                      <a:r>
                        <a:rPr lang="sv-SE" sz="1200" baseline="0" dirty="0"/>
                        <a:t> Enligt kallelse</a:t>
                      </a:r>
                      <a:endParaRPr lang="sv-SE" sz="1200" b="0" dirty="0"/>
                    </a:p>
                    <a:p>
                      <a:r>
                        <a:rPr lang="sv-SE" sz="1200" dirty="0"/>
                        <a:t>Plats: </a:t>
                      </a:r>
                      <a:r>
                        <a:rPr lang="sv-SE" sz="1200" b="1" i="0" u="none" strike="noStrike" noProof="0" dirty="0">
                          <a:solidFill>
                            <a:srgbClr val="FFFFFF"/>
                          </a:solidFill>
                          <a:latin typeface="Calibri"/>
                        </a:rPr>
                        <a:t>Enligt kallelse</a:t>
                      </a:r>
                      <a:endParaRPr lang="sv-SE" sz="1200" b="0" kern="1200" dirty="0">
                        <a:solidFill>
                          <a:schemeClr val="tx1"/>
                        </a:solidFill>
                        <a:latin typeface="Arial" pitchFamily="34" charset="0"/>
                        <a:ea typeface="+mn-ea"/>
                        <a:cs typeface="Arial" pitchFamily="34" charset="0"/>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lvl="0" indent="-93345">
                        <a:buNone/>
                      </a:pPr>
                      <a:r>
                        <a:rPr lang="sv-SE" sz="1200" dirty="0"/>
                        <a:t>Deltagare:</a:t>
                      </a:r>
                      <a:endParaRPr lang="en-US" dirty="0"/>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HR Chef (ordförande)</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VD assistent (sammankallande/protokollförare)</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Representant från Sociala fonden</a:t>
                      </a:r>
                    </a:p>
                    <a:p>
                      <a:pPr marL="171450" lvl="1" indent="-171450" algn="l">
                        <a:buFont typeface="Arial" panose="020B0604020202020204" pitchFamily="34" charset="0"/>
                        <a:buChar char="•"/>
                      </a:pPr>
                      <a:r>
                        <a:rPr lang="sv-SE" sz="1200" b="1" kern="1200" dirty="0">
                          <a:solidFill>
                            <a:schemeClr val="lt1"/>
                          </a:solidFill>
                          <a:latin typeface="+mn-lt"/>
                          <a:ea typeface="+mn-ea"/>
                          <a:cs typeface="+mn-cs"/>
                        </a:rPr>
                        <a:t>Fackliga representanter (2 från Pappers, 1 från Unionen och 1 från Sv. Ing.)</a:t>
                      </a:r>
                    </a:p>
                  </a:txBody>
                  <a:tcPr marL="144000" marR="108000" marT="108000" marB="108000">
                    <a:solidFill>
                      <a:schemeClr val="accent6"/>
                    </a:solidFill>
                  </a:tcPr>
                </a:tc>
                <a:tc>
                  <a:txBody>
                    <a:bodyPr/>
                    <a:lstStyle/>
                    <a:p>
                      <a:r>
                        <a:rPr lang="sv-SE" sz="1200" dirty="0"/>
                        <a:t>Syfte:</a:t>
                      </a:r>
                    </a:p>
                    <a:p>
                      <a:pPr>
                        <a:spcAft>
                          <a:spcPts val="0"/>
                        </a:spcAft>
                      </a:pPr>
                      <a:r>
                        <a:rPr lang="sv-SE" sz="1200" b="1" kern="1200" dirty="0">
                          <a:solidFill>
                            <a:schemeClr val="lt1"/>
                          </a:solidFill>
                          <a:latin typeface="+mn-lt"/>
                          <a:ea typeface="+mn-ea"/>
                          <a:cs typeface="+mn-cs"/>
                        </a:rPr>
                        <a:t>Att främja aktivitet och rörelse bland medarbetare genom att initiera, organisera och marknadsföra relevanta aktiviteter.</a:t>
                      </a:r>
                    </a:p>
                    <a:p>
                      <a:pPr lvl="0">
                        <a:spcAft>
                          <a:spcPts val="0"/>
                        </a:spcAft>
                        <a:buNone/>
                      </a:pPr>
                      <a:r>
                        <a:rPr lang="sv-SE" sz="1200" b="1" kern="1200" noProof="0" dirty="0">
                          <a:solidFill>
                            <a:schemeClr val="lt1"/>
                          </a:solidFill>
                          <a:latin typeface="+mn-lt"/>
                          <a:ea typeface="+mn-ea"/>
                          <a:cs typeface="+mn-cs"/>
                        </a:rPr>
                        <a:t>Gruppen syftar även till att komma med förslag till beslut av större finansiell och mer övergripande karaktär som sedan eskaleras till skyddskommittén för beslut. </a:t>
                      </a: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374515">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dirty="0"/>
                        <a:t>Föregående protokoll och Skyddskommitténs senaste protokoll</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i="0" u="none" strike="noStrike" noProof="0" dirty="0">
                          <a:solidFill>
                            <a:schemeClr val="dk1"/>
                          </a:solidFill>
                          <a:latin typeface="Calibri"/>
                        </a:rPr>
                        <a:t>Statistik gällande deltagare i aktiviteter</a:t>
                      </a:r>
                      <a:endParaRPr lang="sv-SE" sz="1200" b="0" dirty="0"/>
                    </a:p>
                  </a:txBody>
                  <a:tcPr marL="144000" marR="108000" marT="108000" marB="108000"/>
                </a:tc>
                <a:tc gridSpan="2">
                  <a:txBody>
                    <a:bodyPr/>
                    <a:lstStyle/>
                    <a:p>
                      <a:r>
                        <a:rPr lang="sv-SE" sz="1200" b="1" noProof="0" dirty="0"/>
                        <a:t>Output:</a:t>
                      </a:r>
                    </a:p>
                    <a:p>
                      <a:pPr marL="171450" indent="-171450">
                        <a:buFont typeface="Arial" panose="020B0604020202020204" pitchFamily="34" charset="0"/>
                        <a:buChar char="•"/>
                      </a:pPr>
                      <a:r>
                        <a:rPr lang="sv-SE" sz="1200" b="0" baseline="0" noProof="0" dirty="0"/>
                        <a:t>Protokoll</a:t>
                      </a:r>
                    </a:p>
                    <a:p>
                      <a:pPr marL="171450" lvl="0" indent="-171450">
                        <a:buFont typeface="Arial" panose="020B0604020202020204" pitchFamily="34" charset="0"/>
                        <a:buChar char="•"/>
                      </a:pPr>
                      <a:r>
                        <a:rPr lang="sv-SE" sz="1200" b="0" baseline="0" noProof="0" dirty="0"/>
                        <a:t>Uppdaterad informationskanal</a:t>
                      </a:r>
                    </a:p>
                    <a:p>
                      <a:pPr marL="171450" lvl="0" indent="-171450">
                        <a:buFont typeface="Arial" panose="020B0604020202020204" pitchFamily="34" charset="0"/>
                        <a:buChar char="•"/>
                      </a:pPr>
                      <a:r>
                        <a:rPr lang="sv-SE" sz="1200" b="0" baseline="0" noProof="0" dirty="0"/>
                        <a:t>Rekommendationer till Skyddskommittén</a:t>
                      </a:r>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938870">
                <a:tc>
                  <a:txBody>
                    <a:bodyPr/>
                    <a:lstStyle/>
                    <a:p>
                      <a:r>
                        <a:rPr lang="sv-SE" sz="1200" b="1" dirty="0"/>
                        <a:t>Agenda</a:t>
                      </a:r>
                    </a:p>
                    <a:p>
                      <a:pPr marL="171450" indent="-171450">
                        <a:buFont typeface="Arial" panose="020B0604020202020204" pitchFamily="34" charset="0"/>
                        <a:buChar char="•"/>
                      </a:pPr>
                      <a:r>
                        <a:rPr lang="sv-SE" sz="1200" b="0" dirty="0"/>
                        <a:t>Föregående protokoll</a:t>
                      </a:r>
                    </a:p>
                    <a:p>
                      <a:pPr marL="171450" lvl="0" indent="-171450">
                        <a:buFont typeface="Arial" panose="020B0604020202020204" pitchFamily="34" charset="0"/>
                        <a:buChar char="•"/>
                      </a:pPr>
                      <a:r>
                        <a:rPr lang="sv-SE" sz="1200" b="0" dirty="0"/>
                        <a:t>Utvärdering av pågående aktiviteter </a:t>
                      </a:r>
                    </a:p>
                    <a:p>
                      <a:pPr marL="171450" lvl="0" indent="-171450">
                        <a:buFont typeface="Arial" panose="020B0604020202020204" pitchFamily="34" charset="0"/>
                        <a:buChar char="•"/>
                      </a:pPr>
                      <a:r>
                        <a:rPr lang="sv-SE" sz="1200" b="0" dirty="0"/>
                        <a:t>Initiera planerade aktiviteter</a:t>
                      </a:r>
                    </a:p>
                    <a:p>
                      <a:pPr marL="171450" lvl="0" indent="-171450">
                        <a:buFont typeface="Arial" panose="020B0604020202020204" pitchFamily="34" charset="0"/>
                        <a:buChar char="•"/>
                      </a:pPr>
                      <a:r>
                        <a:rPr lang="sv-SE" sz="1200" b="0" i="0" u="none" strike="noStrike" noProof="0" dirty="0">
                          <a:solidFill>
                            <a:srgbClr val="000000"/>
                          </a:solidFill>
                          <a:latin typeface="Calibri"/>
                        </a:rPr>
                        <a:t>Inkomna förslag på aktiviteter</a:t>
                      </a:r>
                      <a:endParaRPr lang="sv-SE" sz="1200" b="0" dirty="0"/>
                    </a:p>
                    <a:p>
                      <a:pPr marL="171450" lvl="0" indent="-171450">
                        <a:buFont typeface="Arial" panose="020B0604020202020204" pitchFamily="34" charset="0"/>
                        <a:buChar char="•"/>
                      </a:pPr>
                      <a:r>
                        <a:rPr lang="sv-SE" sz="1200" b="0" i="0" u="none" strike="noStrike" noProof="0" dirty="0">
                          <a:solidFill>
                            <a:srgbClr val="000000"/>
                          </a:solidFill>
                          <a:latin typeface="Calibri"/>
                        </a:rPr>
                        <a:t>Beslut om aktiviteter och finansiering</a:t>
                      </a:r>
                    </a:p>
                    <a:p>
                      <a:pPr marL="171450" lvl="0" indent="-171450">
                        <a:buFont typeface="Arial" panose="020B0604020202020204" pitchFamily="34" charset="0"/>
                        <a:buChar char="•"/>
                      </a:pPr>
                      <a:r>
                        <a:rPr lang="sv-SE" sz="1200" b="0" dirty="0"/>
                        <a:t>Kommunikation av aktiviteter</a:t>
                      </a:r>
                    </a:p>
                  </a:txBody>
                  <a:tcPr marL="144000" marR="108000" marT="108000" marB="108000"/>
                </a:tc>
                <a:tc>
                  <a:txBody>
                    <a:bodyPr/>
                    <a:lstStyle/>
                    <a:p>
                      <a:r>
                        <a:rPr lang="sv-SE" sz="1200" b="1" dirty="0"/>
                        <a:t>Nyckeltal/KPI:</a:t>
                      </a:r>
                    </a:p>
                    <a:p>
                      <a:pPr marL="171450" lvl="0" indent="-171450" algn="l" defTabSz="914400" rtl="0" eaLnBrk="1" latinLnBrk="0" hangingPunct="1">
                        <a:buFont typeface="Arial" panose="020B0604020202020204" pitchFamily="34" charset="0"/>
                        <a:buChar char="•"/>
                      </a:pPr>
                      <a:r>
                        <a:rPr lang="sv-SE" sz="1200" b="0" kern="1200" dirty="0">
                          <a:solidFill>
                            <a:schemeClr val="dk1"/>
                          </a:solidFill>
                          <a:latin typeface="+mn-lt"/>
                          <a:ea typeface="+mn-ea"/>
                          <a:cs typeface="+mn-cs"/>
                        </a:rPr>
                        <a:t>Deltagare i aktiviteter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sv-SE" sz="1200" b="0" kern="1200">
                        <a:solidFill>
                          <a:schemeClr val="dk1"/>
                        </a:solidFill>
                        <a:latin typeface="+mn-lt"/>
                        <a:ea typeface="+mn-ea"/>
                        <a:cs typeface="+mn-cs"/>
                      </a:endParaRPr>
                    </a:p>
                    <a:p>
                      <a:pPr defTabSz="914400"/>
                      <a:endParaRPr lang="sv-SE" sz="1200" b="0" kern="120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Börja och sluta i tid</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agendan och att vi håller oss till ämnet</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Låt alla komma till tals</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varandras åsikter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sidodiskussioner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telefonsamtal under mötet om inte aviserats i förväg</a:t>
                      </a:r>
                      <a:r>
                        <a:rPr lang="en-US" sz="1200" b="0" kern="1200" dirty="0">
                          <a:solidFill>
                            <a:schemeClr val="dk1"/>
                          </a:solidFill>
                          <a:latin typeface="+mn-lt"/>
                          <a:ea typeface="+mn-ea"/>
                          <a:cs typeface="+mn-cs"/>
                        </a:rPr>
                        <a:t>​</a:t>
                      </a:r>
                    </a:p>
                    <a:p>
                      <a:endParaRPr lang="sv-SE" sz="1200" b="0" kern="120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08142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47998130"/>
              </p:ext>
            </p:extLst>
          </p:nvPr>
        </p:nvGraphicFramePr>
        <p:xfrm>
          <a:off x="2" y="-5"/>
          <a:ext cx="12191998" cy="6858004"/>
        </p:xfrm>
        <a:graphic>
          <a:graphicData uri="http://schemas.openxmlformats.org/drawingml/2006/table">
            <a:tbl>
              <a:tblPr firstRow="1" bandRow="1">
                <a:tableStyleId>{5C22544A-7EE6-4342-B048-85BDC9FD1C3A}</a:tableStyleId>
              </a:tblPr>
              <a:tblGrid>
                <a:gridCol w="3668108">
                  <a:extLst>
                    <a:ext uri="{9D8B030D-6E8A-4147-A177-3AD203B41FA5}">
                      <a16:colId xmlns:a16="http://schemas.microsoft.com/office/drawing/2014/main" val="20000"/>
                    </a:ext>
                  </a:extLst>
                </a:gridCol>
                <a:gridCol w="2724377">
                  <a:extLst>
                    <a:ext uri="{9D8B030D-6E8A-4147-A177-3AD203B41FA5}">
                      <a16:colId xmlns:a16="http://schemas.microsoft.com/office/drawing/2014/main" val="20001"/>
                    </a:ext>
                  </a:extLst>
                </a:gridCol>
                <a:gridCol w="5799513">
                  <a:extLst>
                    <a:ext uri="{9D8B030D-6E8A-4147-A177-3AD203B41FA5}">
                      <a16:colId xmlns:a16="http://schemas.microsoft.com/office/drawing/2014/main" val="3311221262"/>
                    </a:ext>
                  </a:extLst>
                </a:gridCol>
              </a:tblGrid>
              <a:tr h="2645745">
                <a:tc>
                  <a:txBody>
                    <a:bodyPr/>
                    <a:lstStyle/>
                    <a:p>
                      <a:r>
                        <a:rPr lang="sv-SE" sz="1200" b="1" dirty="0">
                          <a:latin typeface="+mn-lt"/>
                        </a:rPr>
                        <a:t>Möte: PPE</a:t>
                      </a:r>
                      <a:r>
                        <a:rPr lang="en-US" sz="1200" b="1" noProof="0" dirty="0">
                          <a:latin typeface="+mn-lt"/>
                        </a:rPr>
                        <a:t>-</a:t>
                      </a:r>
                      <a:r>
                        <a:rPr lang="en-US" sz="1200" b="1" noProof="0" dirty="0" err="1">
                          <a:latin typeface="+mn-lt"/>
                        </a:rPr>
                        <a:t>gruppen</a:t>
                      </a:r>
                      <a:endParaRPr lang="en-US" sz="1200" b="1" noProof="0" dirty="0">
                        <a:latin typeface="+mn-lt"/>
                      </a:endParaRPr>
                    </a:p>
                    <a:p>
                      <a:r>
                        <a:rPr lang="sv-SE" sz="1200" b="1" dirty="0">
                          <a:latin typeface="+mn-lt"/>
                        </a:rPr>
                        <a:t>Frekvens: 4-8 ggr/år</a:t>
                      </a:r>
                    </a:p>
                    <a:p>
                      <a:r>
                        <a:rPr lang="sv-SE" sz="1200" b="1" dirty="0">
                          <a:latin typeface="+mn-lt"/>
                        </a:rPr>
                        <a:t>Dag: Enl. kallelse</a:t>
                      </a:r>
                      <a:endParaRPr lang="sv-SE" sz="1200" b="1" baseline="0" dirty="0">
                        <a:latin typeface="+mn-lt"/>
                      </a:endParaRPr>
                    </a:p>
                    <a:p>
                      <a:r>
                        <a:rPr lang="sv-SE" sz="1200" b="1" dirty="0">
                          <a:latin typeface="+mn-lt"/>
                        </a:rPr>
                        <a:t>Tid:  1-2 timmar</a:t>
                      </a:r>
                    </a:p>
                    <a:p>
                      <a:r>
                        <a:rPr lang="sv-SE" sz="1200" b="1" dirty="0">
                          <a:latin typeface="+mn-lt"/>
                        </a:rPr>
                        <a:t>Plats: Enligt kallelse</a:t>
                      </a:r>
                      <a:endParaRPr lang="sv-SE" sz="1200" b="1" kern="1200" dirty="0">
                        <a:solidFill>
                          <a:schemeClr val="tx1"/>
                        </a:solidFill>
                        <a:latin typeface="+mn-lt"/>
                        <a:ea typeface="+mn-ea"/>
                        <a:cs typeface="Arial" pitchFamily="34" charset="0"/>
                      </a:endParaRPr>
                    </a:p>
                    <a:p>
                      <a:endParaRPr lang="sv-SE" sz="1200" b="1" dirty="0">
                        <a:solidFill>
                          <a:schemeClr val="tx1"/>
                        </a:solidFill>
                        <a:latin typeface="+mn-lt"/>
                        <a:cs typeface="Arial" pitchFamily="34" charset="0"/>
                      </a:endParaRPr>
                    </a:p>
                  </a:txBody>
                  <a:tcPr marL="144000" marR="108000" marT="108000" marB="108000">
                    <a:solidFill>
                      <a:schemeClr val="accent6"/>
                    </a:solidFill>
                  </a:tcPr>
                </a:tc>
                <a:tc>
                  <a:txBody>
                    <a:bodyPr/>
                    <a:lstStyle/>
                    <a:p>
                      <a:pPr marL="93345" indent="-93345" algn="l"/>
                      <a:r>
                        <a:rPr lang="sv-SE" sz="1200" b="1">
                          <a:latin typeface="+mn-lt"/>
                        </a:rPr>
                        <a:t>Deltagare:</a:t>
                      </a:r>
                    </a:p>
                    <a:p>
                      <a:pPr marL="93345" lvl="1" indent="-93345" algn="l" defTabSz="914400" rtl="0" eaLnBrk="1" latinLnBrk="0" hangingPunct="1"/>
                      <a:r>
                        <a:rPr lang="sv-SE" sz="1200" b="1" kern="1200">
                          <a:solidFill>
                            <a:schemeClr val="lt1"/>
                          </a:solidFill>
                          <a:latin typeface="+mn-lt"/>
                          <a:ea typeface="+mn-ea"/>
                          <a:cs typeface="+mn-cs"/>
                        </a:rPr>
                        <a:t>Samordnas av HS&amp;S; Säkerhetschef och/eller Arbetsmiljö- och säkerhetssamordnare</a:t>
                      </a:r>
                    </a:p>
                    <a:p>
                      <a:pPr marL="93345" lvl="1" indent="-93345" algn="l" defTabSz="914400" rtl="0" eaLnBrk="1" latinLnBrk="0" hangingPunct="1"/>
                      <a:r>
                        <a:rPr lang="sv-SE" sz="1200" b="1" kern="1200">
                          <a:solidFill>
                            <a:schemeClr val="lt1"/>
                          </a:solidFill>
                          <a:latin typeface="+mn-lt"/>
                          <a:ea typeface="+mn-ea"/>
                          <a:cs typeface="+mn-cs"/>
                        </a:rPr>
                        <a:t>Olika funktioner utsedda av avdelningschefer </a:t>
                      </a:r>
                      <a:r>
                        <a:rPr lang="sv-SE" sz="1200" b="1" kern="1200" err="1">
                          <a:solidFill>
                            <a:schemeClr val="lt1"/>
                          </a:solidFill>
                          <a:latin typeface="+mn-lt"/>
                          <a:ea typeface="+mn-ea"/>
                          <a:cs typeface="+mn-cs"/>
                        </a:rPr>
                        <a:t>inkl</a:t>
                      </a:r>
                      <a:r>
                        <a:rPr lang="sv-SE" sz="1200" b="1" kern="1200">
                          <a:solidFill>
                            <a:schemeClr val="lt1"/>
                          </a:solidFill>
                          <a:latin typeface="+mn-lt"/>
                          <a:ea typeface="+mn-ea"/>
                          <a:cs typeface="+mn-cs"/>
                        </a:rPr>
                        <a:t> skyddsombud.</a:t>
                      </a:r>
                    </a:p>
                    <a:p>
                      <a:pPr marL="93345" lvl="1" indent="-93345" algn="l">
                        <a:buNone/>
                      </a:pPr>
                      <a:r>
                        <a:rPr lang="sv-SE" sz="1200" b="1" kern="1200">
                          <a:solidFill>
                            <a:schemeClr val="bg1"/>
                          </a:solidFill>
                          <a:latin typeface="+mn-lt"/>
                          <a:ea typeface="+mn-ea"/>
                          <a:cs typeface="+mn-cs"/>
                        </a:rPr>
                        <a:t>Representant från Inköpsavdelningen</a:t>
                      </a:r>
                    </a:p>
                  </a:txBody>
                  <a:tcPr marL="144000" marR="108000" marT="108000" marB="108000">
                    <a:solidFill>
                      <a:schemeClr val="accent6"/>
                    </a:solidFill>
                  </a:tcPr>
                </a:tc>
                <a:tc>
                  <a:txBody>
                    <a:bodyPr/>
                    <a:lstStyle/>
                    <a:p>
                      <a:r>
                        <a:rPr lang="sv-SE" sz="1200" b="1" dirty="0">
                          <a:latin typeface="+mn-lt"/>
                        </a:rPr>
                        <a:t>Syfte:</a:t>
                      </a:r>
                    </a:p>
                    <a:p>
                      <a:pPr marL="0" algn="l" rtl="0" eaLnBrk="1" latinLnBrk="0" hangingPunct="1"/>
                      <a:r>
                        <a:rPr lang="sv-SE" sz="1200" b="1" kern="1200" baseline="0" dirty="0">
                          <a:solidFill>
                            <a:schemeClr val="bg1"/>
                          </a:solidFill>
                          <a:latin typeface="+mn-lt"/>
                          <a:ea typeface="+mn-ea"/>
                          <a:cs typeface="+mn-cs"/>
                        </a:rPr>
                        <a:t>Samordna, för hela bruket, arbete med personlig skyddsutrustning (PPE). En samverkansgrupp och </a:t>
                      </a:r>
                      <a:r>
                        <a:rPr lang="sv-SE" sz="1200" b="1" kern="1200" baseline="0" dirty="0" err="1">
                          <a:solidFill>
                            <a:schemeClr val="bg1"/>
                          </a:solidFill>
                          <a:latin typeface="+mn-lt"/>
                          <a:ea typeface="+mn-ea"/>
                          <a:cs typeface="+mn-cs"/>
                        </a:rPr>
                        <a:t>beslutsforum</a:t>
                      </a:r>
                      <a:r>
                        <a:rPr lang="sv-SE" sz="1200" b="1" kern="1200" baseline="0" dirty="0">
                          <a:solidFill>
                            <a:schemeClr val="bg1"/>
                          </a:solidFill>
                          <a:latin typeface="+mn-lt"/>
                          <a:ea typeface="+mn-ea"/>
                          <a:cs typeface="+mn-cs"/>
                        </a:rPr>
                        <a:t> för aktiviteter kopplade till PPE. Gruppen syftar även till att komma med förslag till beslut av större finansiell</a:t>
                      </a:r>
                      <a:r>
                        <a:rPr lang="sv-SE" sz="1200" b="1" i="0" u="none" strike="noStrike" kern="1200" baseline="0" noProof="0" dirty="0">
                          <a:solidFill>
                            <a:schemeClr val="bg1"/>
                          </a:solidFill>
                          <a:latin typeface="+mn-lt"/>
                        </a:rPr>
                        <a:t> (&gt;100 000 kr) </a:t>
                      </a:r>
                      <a:r>
                        <a:rPr lang="sv-SE" sz="1200" b="1" kern="1200" baseline="0" dirty="0">
                          <a:solidFill>
                            <a:schemeClr val="bg1"/>
                          </a:solidFill>
                          <a:latin typeface="+mn-lt"/>
                          <a:ea typeface="+mn-ea"/>
                          <a:cs typeface="+mn-cs"/>
                        </a:rPr>
                        <a:t>och mer övergripande karaktär som sedan eskaleras till skyddskommittén för beslut. </a:t>
                      </a:r>
                      <a:endParaRPr lang="sv-SE" sz="1200" b="1" kern="1200" dirty="0">
                        <a:solidFill>
                          <a:schemeClr val="bg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566514">
                <a:tc>
                  <a:txBody>
                    <a:bodyPr/>
                    <a:lstStyle/>
                    <a:p>
                      <a:r>
                        <a:rPr lang="sv-SE" sz="1200" b="1"/>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a:t>Utfall föregående möte och Skyddskommitténs senaste protokoll</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noProof="0"/>
                        <a:t>En</a:t>
                      </a:r>
                      <a:r>
                        <a:rPr lang="sv-SE" sz="1200" b="0" baseline="0" noProof="0"/>
                        <a:t> ökad transparens, styrning och samverkan inom PPE.</a:t>
                      </a:r>
                    </a:p>
                    <a:p>
                      <a:pPr marL="171450" indent="-171450">
                        <a:buFont typeface="Arial" panose="020B0604020202020204" pitchFamily="34" charset="0"/>
                        <a:buChar char="•"/>
                      </a:pPr>
                      <a:r>
                        <a:rPr lang="sv-SE" sz="1200" b="0" baseline="0" noProof="0"/>
                        <a:t>Dokumenterade aktiviteter och beslut</a:t>
                      </a:r>
                    </a:p>
                    <a:p>
                      <a:pPr marL="171450" lvl="0" indent="-171450">
                        <a:buFont typeface="Arial" panose="020B0604020202020204" pitchFamily="34" charset="0"/>
                        <a:buChar char="•"/>
                      </a:pPr>
                      <a:r>
                        <a:rPr lang="sv-SE" sz="1200" b="0" i="0" u="none" strike="noStrike" baseline="0" noProof="0">
                          <a:solidFill>
                            <a:srgbClr val="000000"/>
                          </a:solidFill>
                          <a:latin typeface="Calibri"/>
                        </a:rPr>
                        <a:t>Rekommendationer till Skyddskommittén</a:t>
                      </a:r>
                      <a:endParaRPr lang="sv-SE" sz="1200" b="0" baseline="0" noProof="0"/>
                    </a:p>
                  </a:txBody>
                  <a:tcPr marL="144000" marR="108000" marT="108000" marB="108000"/>
                </a:tc>
                <a:tc hMerge="1">
                  <a:txBody>
                    <a:bodyPr/>
                    <a:lstStyle/>
                    <a:p>
                      <a:endParaRPr lang="sv-SE"/>
                    </a:p>
                  </a:txBody>
                  <a:tcPr/>
                </a:tc>
                <a:extLst>
                  <a:ext uri="{0D108BD9-81ED-4DB2-BD59-A6C34878D82A}">
                    <a16:rowId xmlns:a16="http://schemas.microsoft.com/office/drawing/2014/main" val="10001"/>
                  </a:ext>
                </a:extLst>
              </a:tr>
              <a:tr h="2645745">
                <a:tc>
                  <a:txBody>
                    <a:bodyPr/>
                    <a:lstStyle/>
                    <a:p>
                      <a:r>
                        <a:rPr lang="sv-SE" sz="1200" b="1"/>
                        <a:t>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a:solidFill>
                            <a:schemeClr val="dk1"/>
                          </a:solidFill>
                          <a:latin typeface="+mn-lt"/>
                          <a:ea typeface="+mn-ea"/>
                          <a:cs typeface="+mn-cs"/>
                        </a:rPr>
                        <a:t>Utrymning,</a:t>
                      </a:r>
                      <a:r>
                        <a:rPr lang="sv-SE" sz="1200" b="0" kern="1200" baseline="0">
                          <a:solidFill>
                            <a:schemeClr val="dk1"/>
                          </a:solidFill>
                          <a:latin typeface="+mn-lt"/>
                          <a:ea typeface="+mn-ea"/>
                          <a:cs typeface="+mn-cs"/>
                        </a:rPr>
                        <a:t> brandsläckare osv</a:t>
                      </a:r>
                    </a:p>
                    <a:p>
                      <a:pPr marL="171450" indent="-171450">
                        <a:buFont typeface="Arial" panose="020B0604020202020204" pitchFamily="34" charset="0"/>
                        <a:buChar char="•"/>
                      </a:pPr>
                      <a:r>
                        <a:rPr lang="sv-SE" sz="1200" b="0" kern="1200">
                          <a:solidFill>
                            <a:schemeClr val="dk1"/>
                          </a:solidFill>
                          <a:latin typeface="+mn-lt"/>
                          <a:ea typeface="+mn-ea"/>
                          <a:cs typeface="+mn-cs"/>
                        </a:rPr>
                        <a:t>Närvarande</a:t>
                      </a:r>
                    </a:p>
                    <a:p>
                      <a:pPr marL="171450" indent="-171450">
                        <a:buFont typeface="Arial" panose="020B0604020202020204" pitchFamily="34" charset="0"/>
                        <a:buChar char="•"/>
                      </a:pPr>
                      <a:r>
                        <a:rPr lang="sv-SE" sz="1200" b="0" kern="1200" baseline="0">
                          <a:solidFill>
                            <a:schemeClr val="dk1"/>
                          </a:solidFill>
                          <a:latin typeface="+mn-lt"/>
                          <a:ea typeface="+mn-ea"/>
                          <a:cs typeface="+mn-cs"/>
                        </a:rPr>
                        <a:t>Föregående protokoll</a:t>
                      </a:r>
                    </a:p>
                    <a:p>
                      <a:pPr marL="171450" indent="-171450">
                        <a:buFont typeface="Arial" panose="020B0604020202020204" pitchFamily="34" charset="0"/>
                        <a:buChar char="•"/>
                      </a:pPr>
                      <a:r>
                        <a:rPr lang="sv-SE" sz="1200" b="0" kern="1200" baseline="0">
                          <a:solidFill>
                            <a:schemeClr val="dk1"/>
                          </a:solidFill>
                          <a:latin typeface="+mn-lt"/>
                          <a:ea typeface="+mn-ea"/>
                          <a:cs typeface="+mn-cs"/>
                        </a:rPr>
                        <a:t>Handlingsplan</a:t>
                      </a:r>
                    </a:p>
                    <a:p>
                      <a:pPr marL="171450" indent="-171450">
                        <a:buFont typeface="Arial" panose="020B0604020202020204" pitchFamily="34" charset="0"/>
                        <a:buChar char="•"/>
                      </a:pPr>
                      <a:r>
                        <a:rPr lang="sv-SE" sz="1200" b="0" kern="1200" baseline="0">
                          <a:solidFill>
                            <a:schemeClr val="dk1"/>
                          </a:solidFill>
                          <a:latin typeface="+mn-lt"/>
                          <a:ea typeface="+mn-ea"/>
                          <a:cs typeface="+mn-cs"/>
                        </a:rPr>
                        <a:t>Övrigt</a:t>
                      </a:r>
                    </a:p>
                  </a:txBody>
                  <a:tcPr marL="144000" marR="108000" marT="108000" marB="108000"/>
                </a:tc>
                <a:tc>
                  <a:txBody>
                    <a:bodyPr/>
                    <a:lstStyle/>
                    <a:p>
                      <a:r>
                        <a:rPr lang="sv-SE" sz="1200" b="1"/>
                        <a:t>Nyckeltal/KPI:</a:t>
                      </a:r>
                    </a:p>
                    <a:p>
                      <a:r>
                        <a:rPr lang="sv-SE" sz="1200" b="0" kern="1200">
                          <a:solidFill>
                            <a:schemeClr val="dk1"/>
                          </a:solidFill>
                          <a:latin typeface="+mn-lt"/>
                          <a:ea typeface="+mn-ea"/>
                          <a:cs typeface="+mn-cs"/>
                        </a:rPr>
                        <a:t>Samverkan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dirty="0"/>
                        <a:t>Grundläggande regler:</a:t>
                      </a:r>
                    </a:p>
                    <a:p>
                      <a:pPr marL="171450" indent="-171450">
                        <a:buFont typeface="Arial" panose="020B0604020202020204" pitchFamily="34" charset="0"/>
                        <a:buChar char="•"/>
                      </a:pPr>
                      <a:r>
                        <a:rPr lang="sv-SE" sz="1200" b="0" dirty="0"/>
                        <a:t>Föregående protokoll ska bifogas i kalenderbokningen</a:t>
                      </a:r>
                    </a:p>
                    <a:p>
                      <a:pPr marL="171450" indent="-171450">
                        <a:buFont typeface="Arial" panose="020B0604020202020204" pitchFamily="34" charset="0"/>
                        <a:buChar cha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Om telefonsamtal behöver tas görs detta utanför möteslokalen</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6518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2" y="-5"/>
          <a:ext cx="12191998" cy="7401838"/>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290818">
                <a:tc>
                  <a:txBody>
                    <a:bodyPr/>
                    <a:lstStyle/>
                    <a:p>
                      <a:r>
                        <a:rPr lang="sv-SE" sz="1200" dirty="0"/>
                        <a:t>Möte: </a:t>
                      </a:r>
                      <a:r>
                        <a:rPr lang="sv-SE" sz="1200" noProof="0" dirty="0"/>
                        <a:t>Arbetsplatsträff (APT)</a:t>
                      </a:r>
                    </a:p>
                    <a:p>
                      <a:r>
                        <a:rPr lang="sv-SE" sz="1200" dirty="0"/>
                        <a:t>Frekvens: En gång per kvartal</a:t>
                      </a:r>
                      <a:endParaRPr lang="sv-SE" sz="1200" b="0" dirty="0"/>
                    </a:p>
                    <a:p>
                      <a:r>
                        <a:rPr lang="sv-SE" sz="1200" dirty="0"/>
                        <a:t>Dag: Enligt plan</a:t>
                      </a:r>
                    </a:p>
                    <a:p>
                      <a:r>
                        <a:rPr lang="sv-SE" sz="1200" dirty="0"/>
                        <a:t>Tid 6-skift: 17 timmar över året, förslagsvis 4 tillfällen </a:t>
                      </a:r>
                      <a:endParaRPr lang="sv-SE" sz="1200" b="0" dirty="0"/>
                    </a:p>
                    <a:p>
                      <a:pPr lvl="0">
                        <a:buNone/>
                      </a:pPr>
                      <a:r>
                        <a:rPr lang="sv-SE" sz="1200" dirty="0"/>
                        <a:t>Tid övriga: F</a:t>
                      </a:r>
                      <a:r>
                        <a:rPr lang="sv-SE" sz="1200" b="1" i="0" u="none" strike="noStrike" noProof="0" dirty="0">
                          <a:solidFill>
                            <a:srgbClr val="FFFFFF"/>
                          </a:solidFill>
                          <a:latin typeface="Calibri"/>
                        </a:rPr>
                        <a:t>örslagsvis 4 tillfällen </a:t>
                      </a:r>
                      <a:endParaRPr lang="sv-SE" sz="1200" dirty="0"/>
                    </a:p>
                    <a:p>
                      <a:r>
                        <a:rPr lang="sv-SE" sz="1200" dirty="0"/>
                        <a:t>Plats: Enligt respektive kallelse</a:t>
                      </a:r>
                      <a:endParaRPr lang="sv-SE" sz="1200" b="0" kern="1200" dirty="0">
                        <a:solidFill>
                          <a:schemeClr val="tx1"/>
                        </a:solidFill>
                        <a:latin typeface="Arial" pitchFamily="34" charset="0"/>
                        <a:ea typeface="+mn-ea"/>
                        <a:cs typeface="Arial" pitchFamily="34" charset="0"/>
                      </a:endParaRPr>
                    </a:p>
                    <a:p>
                      <a:endParaRPr lang="sv-SE" sz="1200" b="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dirty="0"/>
                        <a:t>Deltagare:</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Närmaste chef (Sammankallande/Ordf.)</a:t>
                      </a:r>
                      <a:endParaRPr lang="sv-SE" sz="1200" b="1" kern="1200" dirty="0">
                        <a:solidFill>
                          <a:schemeClr val="lt1"/>
                        </a:solidFill>
                        <a:highlight>
                          <a:srgbClr val="FF00FF"/>
                        </a:highlight>
                        <a:latin typeface="+mn-lt"/>
                        <a:ea typeface="+mn-ea"/>
                        <a:cs typeface="+mn-cs"/>
                      </a:endParaRP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Berörda medarbetare</a:t>
                      </a:r>
                    </a:p>
                    <a:p>
                      <a:pPr marL="171450" lvl="1" indent="-171450" algn="l" defTabSz="914400" rtl="0" eaLnBrk="1" latinLnBrk="0" hangingPunct="1">
                        <a:buFont typeface="Arial" panose="020B0604020202020204" pitchFamily="34" charset="0"/>
                        <a:buChar char="•"/>
                      </a:pPr>
                      <a:r>
                        <a:rPr lang="sv-SE" sz="1200" b="1" kern="1200" dirty="0">
                          <a:solidFill>
                            <a:schemeClr val="lt1"/>
                          </a:solidFill>
                          <a:latin typeface="+mn-lt"/>
                          <a:ea typeface="+mn-ea"/>
                          <a:cs typeface="+mn-cs"/>
                        </a:rPr>
                        <a:t>Huvudskyddsombud/Skyddsombud</a:t>
                      </a:r>
                    </a:p>
                    <a:p>
                      <a:pPr marL="93663" lvl="1" indent="-93663" algn="l" defTabSz="914400" rtl="0" eaLnBrk="1" latinLnBrk="0" hangingPunct="1"/>
                      <a:endParaRPr lang="sv-SE" sz="1200" b="1" kern="1200">
                        <a:solidFill>
                          <a:schemeClr val="lt1"/>
                        </a:solidFill>
                        <a:latin typeface="+mn-lt"/>
                        <a:ea typeface="+mn-ea"/>
                        <a:cs typeface="+mn-cs"/>
                      </a:endParaRPr>
                    </a:p>
                    <a:p>
                      <a:pPr>
                        <a:spcAft>
                          <a:spcPts val="0"/>
                        </a:spcAft>
                        <a:tabLst>
                          <a:tab pos="900430" algn="l"/>
                          <a:tab pos="2880995" algn="l"/>
                          <a:tab pos="3420745" algn="l"/>
                        </a:tabLst>
                      </a:pPr>
                      <a:r>
                        <a:rPr lang="sv-SE" sz="1200" b="1" kern="1200" dirty="0">
                          <a:solidFill>
                            <a:schemeClr val="lt1"/>
                          </a:solidFill>
                          <a:latin typeface="+mn-lt"/>
                          <a:ea typeface="+mn-ea"/>
                          <a:cs typeface="+mn-cs"/>
                        </a:rPr>
                        <a:t>Ansvarig för arbetsplatsträffarna är närmaste chef och de genomförs utifrån verksamheternas behov samt fastställs i mötesplan varje år. Förberedelser görs tillsammans med i förekommande fall huvudskyddsombud/skyddsombud vad gäller ämnen under punkten övrigt i agendan.</a:t>
                      </a:r>
                    </a:p>
                  </a:txBody>
                  <a:tcPr marL="144000" marR="108000" marT="108000" marB="108000">
                    <a:solidFill>
                      <a:schemeClr val="accent6"/>
                    </a:solidFill>
                  </a:tcPr>
                </a:tc>
                <a:tc>
                  <a:txBody>
                    <a:bodyPr/>
                    <a:lstStyle/>
                    <a:p>
                      <a:r>
                        <a:rPr lang="sv-SE" sz="1200" dirty="0"/>
                        <a:t>Syfte:</a:t>
                      </a:r>
                    </a:p>
                    <a:p>
                      <a:pPr>
                        <a:spcAft>
                          <a:spcPts val="0"/>
                        </a:spcAft>
                        <a:tabLst>
                          <a:tab pos="900430" algn="l"/>
                          <a:tab pos="2880995" algn="l"/>
                        </a:tabLst>
                      </a:pPr>
                      <a:r>
                        <a:rPr lang="sv-SE" sz="1200" b="1" kern="1200" dirty="0">
                          <a:solidFill>
                            <a:schemeClr val="lt1"/>
                          </a:solidFill>
                          <a:latin typeface="+mn-lt"/>
                          <a:ea typeface="+mn-ea"/>
                          <a:cs typeface="+mn-cs"/>
                        </a:rPr>
                        <a:t>Arbetsplatsträffarna (APT) utgör basen i det dagliga medbestämmandet och arbetsmiljöarbetet samt har till uppgift att behandla frågor som rör det egna området. Arbetsplatsträffarna ger varje anställd möj­lighet till samverkan i frågor som rör den egna arbetsplatsen.</a:t>
                      </a: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dirty="0"/>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dirty="0"/>
                        <a:t>Föregående minnesanteckningar</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i="0" u="none" strike="noStrike" noProof="0" dirty="0">
                          <a:solidFill>
                            <a:schemeClr val="dk1"/>
                          </a:solidFill>
                          <a:latin typeface="Calibri"/>
                        </a:rPr>
                        <a:t>Info. från senaste Skyddskommitté resp. </a:t>
                      </a:r>
                      <a:r>
                        <a:rPr lang="sv-SE" sz="1200" b="0" i="0" u="none" strike="noStrike" noProof="0" dirty="0" err="1">
                          <a:solidFill>
                            <a:schemeClr val="dk1"/>
                          </a:solidFill>
                          <a:latin typeface="Calibri"/>
                        </a:rPr>
                        <a:t>Teamråd</a:t>
                      </a:r>
                      <a:endParaRPr lang="sv-SE" sz="1200" b="0" i="0" u="none" strike="noStrike" noProof="0" dirty="0">
                        <a:solidFill>
                          <a:schemeClr val="dk1"/>
                        </a:solidFill>
                        <a:latin typeface="Calibri"/>
                      </a:endParaRPr>
                    </a:p>
                    <a:p>
                      <a:pPr marL="171450" marR="0" lvl="0" indent="-171450" algn="l">
                        <a:lnSpc>
                          <a:spcPct val="100000"/>
                        </a:lnSpc>
                        <a:spcBef>
                          <a:spcPts val="0"/>
                        </a:spcBef>
                        <a:spcAft>
                          <a:spcPts val="0"/>
                        </a:spcAft>
                        <a:buClrTx/>
                        <a:buSzTx/>
                        <a:buFont typeface="Arial" panose="020B0604020202020204" pitchFamily="34" charset="0"/>
                        <a:buChar char="•"/>
                      </a:pPr>
                      <a:r>
                        <a:rPr lang="sv-SE" sz="1200" b="0" i="0" u="none" strike="noStrike" noProof="0">
                          <a:solidFill>
                            <a:schemeClr val="dk1"/>
                          </a:solidFill>
                          <a:latin typeface="Calibri"/>
                        </a:rPr>
                        <a:t>Relevanta underlag för agendapunkterna nedan</a:t>
                      </a:r>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noProof="0"/>
                        <a:t>En</a:t>
                      </a:r>
                      <a:r>
                        <a:rPr lang="sv-SE" sz="1200" b="0" baseline="0" noProof="0"/>
                        <a:t> ökad transparens, delaktighet och involvering i arbetsplatsen</a:t>
                      </a:r>
                    </a:p>
                    <a:p>
                      <a:pPr marL="171450" indent="-171450">
                        <a:buFont typeface="Arial" panose="020B0604020202020204" pitchFamily="34" charset="0"/>
                        <a:buChar char="•"/>
                      </a:pPr>
                      <a:r>
                        <a:rPr lang="sv-SE" sz="1200" b="0" i="0" u="none" strike="noStrike" baseline="0" noProof="0">
                          <a:solidFill>
                            <a:srgbClr val="000000"/>
                          </a:solidFill>
                          <a:latin typeface="Calibri"/>
                        </a:rPr>
                        <a:t>Minnesanteckningar innehållande </a:t>
                      </a:r>
                      <a:r>
                        <a:rPr lang="sv-SE" sz="1200" b="0" baseline="0" noProof="0"/>
                        <a:t>aktiviteter och beslut</a:t>
                      </a:r>
                    </a:p>
                    <a:p>
                      <a:pPr marL="171450" lvl="0" indent="-171450">
                        <a:buFont typeface="Arial" panose="020B0604020202020204" pitchFamily="34" charset="0"/>
                        <a:buChar char="•"/>
                      </a:pPr>
                      <a:r>
                        <a:rPr lang="sv-SE" sz="1200" b="0" i="0" u="none" strike="noStrike" baseline="0" noProof="0">
                          <a:solidFill>
                            <a:schemeClr val="dk1"/>
                          </a:solidFill>
                          <a:latin typeface="Calibri"/>
                        </a:rPr>
                        <a:t>Frågor att eskalera till Teamråd alt. Skyddskommittén</a:t>
                      </a:r>
                      <a:endParaRPr lang="sv-SE" sz="1200" b="0" baseline="0" noProof="0"/>
                    </a:p>
                    <a:p>
                      <a:pPr marL="171450" indent="-171450">
                        <a:buFont typeface="Arial" panose="020B0604020202020204" pitchFamily="34" charset="0"/>
                        <a:buChar char="•"/>
                      </a:pPr>
                      <a:endParaRPr lang="sv-SE" sz="1200" b="0" baseline="0" noProof="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645745">
                <a:tc>
                  <a:txBody>
                    <a:bodyPr/>
                    <a:lstStyle/>
                    <a:p>
                      <a:r>
                        <a:rPr lang="sv-SE" sz="1200" b="1"/>
                        <a:t>Agenda:</a:t>
                      </a:r>
                    </a:p>
                    <a:p>
                      <a:pPr marL="171450" indent="-171450">
                        <a:buFont typeface="Arial" panose="020B0604020202020204" pitchFamily="34" charset="0"/>
                        <a:buChar char="•"/>
                      </a:pPr>
                      <a:r>
                        <a:rPr lang="sv-SE" sz="1200" b="0" kern="1200">
                          <a:solidFill>
                            <a:schemeClr val="dk1"/>
                          </a:solidFill>
                          <a:latin typeface="+mn-lt"/>
                          <a:ea typeface="+mn-ea"/>
                          <a:cs typeface="+mn-cs"/>
                        </a:rPr>
                        <a:t>Hälsa &amp; säkerhet</a:t>
                      </a:r>
                      <a:r>
                        <a:rPr lang="sv-SE" sz="1200" b="0" kern="1200" baseline="0">
                          <a:solidFill>
                            <a:schemeClr val="dk1"/>
                          </a:solidFill>
                          <a:latin typeface="+mn-lt"/>
                          <a:ea typeface="+mn-ea"/>
                          <a:cs typeface="+mn-cs"/>
                        </a:rPr>
                        <a:t> Här och Nu</a:t>
                      </a:r>
                      <a:endParaRPr lang="sv-SE" sz="1200" b="0" kern="1200">
                        <a:solidFill>
                          <a:schemeClr val="dk1"/>
                        </a:solidFill>
                        <a:latin typeface="+mn-lt"/>
                        <a:ea typeface="+mn-ea"/>
                        <a:cs typeface="+mn-cs"/>
                      </a:endParaRPr>
                    </a:p>
                    <a:p>
                      <a:pPr marL="171450" indent="-171450">
                        <a:buFont typeface="Arial" panose="020B0604020202020204" pitchFamily="34" charset="0"/>
                        <a:buChar char="•"/>
                      </a:pPr>
                      <a:r>
                        <a:rPr lang="sv-SE" sz="1200" b="0" kern="1200">
                          <a:solidFill>
                            <a:schemeClr val="dk1"/>
                          </a:solidFill>
                          <a:latin typeface="+mn-lt"/>
                          <a:ea typeface="+mn-ea"/>
                          <a:cs typeface="+mn-cs"/>
                        </a:rPr>
                        <a:t>Genomgång av föregående minnesanteckningar</a:t>
                      </a:r>
                    </a:p>
                    <a:p>
                      <a:pPr marL="171450" indent="-171450">
                        <a:buFont typeface="Arial" panose="020B0604020202020204" pitchFamily="34" charset="0"/>
                        <a:buChar char="•"/>
                      </a:pPr>
                      <a:r>
                        <a:rPr lang="sv-SE" sz="1200" b="0" kern="1200">
                          <a:solidFill>
                            <a:schemeClr val="dk1"/>
                          </a:solidFill>
                          <a:latin typeface="+mn-lt"/>
                          <a:ea typeface="+mn-ea"/>
                          <a:cs typeface="+mn-cs"/>
                        </a:rPr>
                        <a:t>Arbetsmiljö</a:t>
                      </a:r>
                    </a:p>
                    <a:p>
                      <a:pPr marL="447675" lvl="1" indent="-182245">
                        <a:buFont typeface="+mj-lt"/>
                        <a:buAutoNum type="alphaLcParenR"/>
                      </a:pPr>
                      <a:r>
                        <a:rPr lang="sv-SE" sz="1200" b="0" kern="1200">
                          <a:solidFill>
                            <a:schemeClr val="dk1"/>
                          </a:solidFill>
                          <a:latin typeface="+mn-lt"/>
                          <a:ea typeface="+mn-ea"/>
                          <a:cs typeface="+mn-cs"/>
                        </a:rPr>
                        <a:t>Uppföljning av genomförda konsekvens- och riskbedömningar</a:t>
                      </a:r>
                    </a:p>
                    <a:p>
                      <a:pPr marL="447675" lvl="1" indent="-182245">
                        <a:buFont typeface="+mj-lt"/>
                        <a:buAutoNum type="alphaLcParenR"/>
                      </a:pPr>
                      <a:r>
                        <a:rPr lang="sv-SE" sz="1200" b="0" kern="1200">
                          <a:solidFill>
                            <a:schemeClr val="dk1"/>
                          </a:solidFill>
                          <a:latin typeface="+mn-lt"/>
                          <a:ea typeface="+mn-ea"/>
                          <a:cs typeface="+mn-cs"/>
                        </a:rPr>
                        <a:t>Arbetsskador, tillbud, riskobservationer samt resultat av genomförda utredningar.</a:t>
                      </a:r>
                    </a:p>
                    <a:p>
                      <a:pPr marL="447675" lvl="1" indent="-182245">
                        <a:buFont typeface="+mj-lt"/>
                        <a:buAutoNum type="alphaLcParenR"/>
                      </a:pPr>
                      <a:r>
                        <a:rPr lang="sv-SE" sz="1200" b="0" kern="1200">
                          <a:solidFill>
                            <a:schemeClr val="dk1"/>
                          </a:solidFill>
                          <a:latin typeface="+mn-lt"/>
                          <a:ea typeface="+mn-ea"/>
                          <a:cs typeface="+mn-cs"/>
                        </a:rPr>
                        <a:t>Genomgång skyddsronder</a:t>
                      </a:r>
                    </a:p>
                    <a:p>
                      <a:pPr marL="447675" marR="0" lvl="1" indent="-182245" algn="l" defTabSz="914400" rtl="0" eaLnBrk="1" fontAlgn="auto" latinLnBrk="0" hangingPunct="1">
                        <a:lnSpc>
                          <a:spcPct val="100000"/>
                        </a:lnSpc>
                        <a:spcBef>
                          <a:spcPts val="0"/>
                        </a:spcBef>
                        <a:spcAft>
                          <a:spcPts val="0"/>
                        </a:spcAft>
                        <a:buClrTx/>
                        <a:buSzTx/>
                        <a:buFont typeface="+mj-lt"/>
                        <a:buAutoNum type="alphaLcParenR"/>
                        <a:tabLst/>
                        <a:defRPr/>
                      </a:pPr>
                      <a:r>
                        <a:rPr lang="sv-SE" sz="1200" b="0" kern="1200">
                          <a:solidFill>
                            <a:schemeClr val="dk1"/>
                          </a:solidFill>
                          <a:latin typeface="+mn-lt"/>
                          <a:ea typeface="+mn-ea"/>
                          <a:cs typeface="+mn-cs"/>
                        </a:rPr>
                        <a:t>Nya skyddsarbeten</a:t>
                      </a:r>
                      <a:r>
                        <a:rPr lang="sv-SE" sz="1200" b="0" kern="1200" baseline="0">
                          <a:solidFill>
                            <a:schemeClr val="dk1"/>
                          </a:solidFill>
                          <a:latin typeface="+mn-lt"/>
                          <a:ea typeface="+mn-ea"/>
                          <a:cs typeface="+mn-cs"/>
                        </a:rPr>
                        <a:t> (åtgärder)</a:t>
                      </a:r>
                      <a:endParaRPr lang="sv-SE" sz="1200" b="0" kern="1200">
                        <a:solidFill>
                          <a:schemeClr val="dk1"/>
                        </a:solidFill>
                        <a:latin typeface="+mn-lt"/>
                        <a:ea typeface="+mn-ea"/>
                        <a:cs typeface="+mn-cs"/>
                      </a:endParaRPr>
                    </a:p>
                    <a:p>
                      <a:pPr marL="171450" indent="-171450">
                        <a:buFont typeface="Arial" panose="020B0604020202020204" pitchFamily="34" charset="0"/>
                        <a:buChar char="•"/>
                      </a:pPr>
                      <a:r>
                        <a:rPr lang="sv-SE" sz="1200" b="0" kern="1200">
                          <a:solidFill>
                            <a:schemeClr val="dk1"/>
                          </a:solidFill>
                          <a:latin typeface="+mn-lt"/>
                          <a:ea typeface="+mn-ea"/>
                          <a:cs typeface="+mn-cs"/>
                        </a:rPr>
                        <a:t>Skyddsombudets punkt</a:t>
                      </a:r>
                    </a:p>
                    <a:p>
                      <a:pPr marL="171450" indent="-171450">
                        <a:buFont typeface="Arial" panose="020B0604020202020204" pitchFamily="34" charset="0"/>
                        <a:buChar char="•"/>
                      </a:pPr>
                      <a:r>
                        <a:rPr lang="sv-SE" sz="1200" b="0" kern="1200">
                          <a:solidFill>
                            <a:schemeClr val="dk1"/>
                          </a:solidFill>
                          <a:latin typeface="+mn-lt"/>
                          <a:ea typeface="+mn-ea"/>
                          <a:cs typeface="+mn-cs"/>
                        </a:rPr>
                        <a:t>Projekt och investeringar (pågående &amp; planerade)</a:t>
                      </a:r>
                    </a:p>
                    <a:p>
                      <a:pPr marL="171450" indent="-171450">
                        <a:buFont typeface="Arial" panose="020B0604020202020204" pitchFamily="34" charset="0"/>
                        <a:buChar char="•"/>
                      </a:pPr>
                      <a:r>
                        <a:rPr lang="sv-SE" sz="1200" b="0" kern="1200">
                          <a:solidFill>
                            <a:schemeClr val="dk1"/>
                          </a:solidFill>
                          <a:latin typeface="+mn-lt"/>
                          <a:ea typeface="+mn-ea"/>
                          <a:cs typeface="+mn-cs"/>
                        </a:rPr>
                        <a:t>Info. från senaste Skyddskommitté</a:t>
                      </a:r>
                      <a:r>
                        <a:rPr lang="sv-SE" sz="1200" b="0" kern="1200" baseline="0">
                          <a:solidFill>
                            <a:schemeClr val="dk1"/>
                          </a:solidFill>
                          <a:latin typeface="+mn-lt"/>
                          <a:ea typeface="+mn-ea"/>
                          <a:cs typeface="+mn-cs"/>
                        </a:rPr>
                        <a:t> resp. teamråd</a:t>
                      </a:r>
                      <a:r>
                        <a:rPr lang="sv-SE" sz="1200" b="0" kern="1200" dirty="0">
                          <a:solidFill>
                            <a:schemeClr val="dk1"/>
                          </a:solidFill>
                          <a:latin typeface="+mn-lt"/>
                          <a:ea typeface="+mn-ea"/>
                          <a:cs typeface="+mn-cs"/>
                        </a:rPr>
                        <a:t> </a:t>
                      </a:r>
                    </a:p>
                    <a:p>
                      <a:pPr marL="171450" indent="-171450">
                        <a:buFont typeface="Arial" panose="020B0604020202020204" pitchFamily="34" charset="0"/>
                        <a:buChar char="•"/>
                      </a:pPr>
                      <a:r>
                        <a:rPr lang="sv-SE" sz="1200" b="0" kern="1200">
                          <a:solidFill>
                            <a:schemeClr val="dk1"/>
                          </a:solidFill>
                          <a:latin typeface="+mn-lt"/>
                          <a:ea typeface="+mn-ea"/>
                          <a:cs typeface="+mn-cs"/>
                        </a:rPr>
                        <a:t>Personal-, bemannings- och utbildningsfrågor</a:t>
                      </a:r>
                    </a:p>
                    <a:p>
                      <a:pPr marL="171450" indent="-171450">
                        <a:buFont typeface="Arial" panose="020B0604020202020204" pitchFamily="34" charset="0"/>
                        <a:buChar char="•"/>
                      </a:pPr>
                      <a:r>
                        <a:rPr lang="sv-SE" sz="1200" b="0" kern="1200">
                          <a:solidFill>
                            <a:schemeClr val="dk1"/>
                          </a:solidFill>
                          <a:latin typeface="+mn-lt"/>
                          <a:ea typeface="+mn-ea"/>
                          <a:cs typeface="+mn-cs"/>
                        </a:rPr>
                        <a:t>Organisations- och samarbetsfrågor</a:t>
                      </a:r>
                    </a:p>
                    <a:p>
                      <a:pPr marL="171450" indent="-171450">
                        <a:buFont typeface="Arial" panose="020B0604020202020204" pitchFamily="34" charset="0"/>
                        <a:buChar char="•"/>
                      </a:pPr>
                      <a:r>
                        <a:rPr lang="sv-SE" sz="1200" b="0" kern="1200">
                          <a:solidFill>
                            <a:schemeClr val="dk1"/>
                          </a:solidFill>
                          <a:latin typeface="+mn-lt"/>
                          <a:ea typeface="+mn-ea"/>
                          <a:cs typeface="+mn-cs"/>
                        </a:rPr>
                        <a:t>Arbetssätt (förändringar i verksamhetssystem och rutiner/instruktioner)</a:t>
                      </a:r>
                    </a:p>
                    <a:p>
                      <a:pPr marL="171450" indent="-171450">
                        <a:buFont typeface="Arial" panose="020B0604020202020204" pitchFamily="34" charset="0"/>
                        <a:buChar char="•"/>
                      </a:pPr>
                      <a:r>
                        <a:rPr lang="sv-SE" sz="1200" b="0" kern="1200">
                          <a:solidFill>
                            <a:schemeClr val="dk1"/>
                          </a:solidFill>
                          <a:latin typeface="+mn-lt"/>
                          <a:ea typeface="+mn-ea"/>
                          <a:cs typeface="+mn-cs"/>
                        </a:rPr>
                        <a:t>Måluppföljning</a:t>
                      </a:r>
                    </a:p>
                    <a:p>
                      <a:pPr marL="171450" indent="-171450">
                        <a:buFont typeface="Arial" panose="020B0604020202020204" pitchFamily="34" charset="0"/>
                        <a:buChar char="•"/>
                      </a:pPr>
                      <a:r>
                        <a:rPr lang="sv-SE" sz="1200" b="0" kern="1200">
                          <a:solidFill>
                            <a:schemeClr val="dk1"/>
                          </a:solidFill>
                          <a:latin typeface="+mn-lt"/>
                          <a:ea typeface="+mn-ea"/>
                          <a:cs typeface="+mn-cs"/>
                        </a:rPr>
                        <a:t>Frågor att eskalera till </a:t>
                      </a:r>
                      <a:r>
                        <a:rPr lang="sv-SE" sz="1200" b="0" kern="1200" err="1">
                          <a:solidFill>
                            <a:schemeClr val="dk1"/>
                          </a:solidFill>
                          <a:latin typeface="+mn-lt"/>
                          <a:ea typeface="+mn-ea"/>
                          <a:cs typeface="+mn-cs"/>
                        </a:rPr>
                        <a:t>Teamråd</a:t>
                      </a:r>
                      <a:r>
                        <a:rPr lang="sv-SE" sz="1200" b="0" kern="1200">
                          <a:solidFill>
                            <a:schemeClr val="dk1"/>
                          </a:solidFill>
                          <a:latin typeface="+mn-lt"/>
                          <a:ea typeface="+mn-ea"/>
                          <a:cs typeface="+mn-cs"/>
                        </a:rPr>
                        <a:t> alt. Skyddskommittén</a:t>
                      </a:r>
                    </a:p>
                    <a:p>
                      <a:pPr marL="171450" indent="-171450">
                        <a:buFont typeface="Arial" panose="020B0604020202020204" pitchFamily="34" charset="0"/>
                        <a:buChar char="•"/>
                      </a:pPr>
                      <a:r>
                        <a:rPr lang="sv-SE" sz="1200" b="0" kern="1200">
                          <a:solidFill>
                            <a:schemeClr val="dk1"/>
                          </a:solidFill>
                          <a:latin typeface="+mn-lt"/>
                          <a:ea typeface="+mn-ea"/>
                          <a:cs typeface="+mn-cs"/>
                        </a:rPr>
                        <a:t>Övriga frågor aktuella för den egna arbetsplatsen (Tema)</a:t>
                      </a:r>
                    </a:p>
                  </a:txBody>
                  <a:tcPr marL="144000" marR="108000" marT="108000" marB="108000"/>
                </a:tc>
                <a:tc>
                  <a:txBody>
                    <a:bodyPr/>
                    <a:lstStyle/>
                    <a:p>
                      <a:r>
                        <a:rPr lang="sv-SE" sz="1200" b="1"/>
                        <a:t>Nyckeltal/KPI:</a:t>
                      </a:r>
                    </a:p>
                    <a:p>
                      <a:r>
                        <a:rPr lang="sv-SE" sz="1200" b="0" kern="120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a:solidFill>
                          <a:schemeClr val="dk1"/>
                        </a:solidFill>
                        <a:latin typeface="+mn-lt"/>
                        <a:ea typeface="+mn-ea"/>
                        <a:cs typeface="+mn-cs"/>
                      </a:endParaRPr>
                    </a:p>
                    <a:p>
                      <a:endParaRPr lang="sv-SE" sz="1200" b="0" kern="1200">
                        <a:solidFill>
                          <a:schemeClr val="dk1"/>
                        </a:solidFill>
                        <a:latin typeface="+mn-lt"/>
                        <a:ea typeface="+mn-ea"/>
                        <a:cs typeface="+mn-cs"/>
                      </a:endParaRPr>
                    </a:p>
                  </a:txBody>
                  <a:tcPr marL="144000" marR="108000" marT="108000" marB="108000"/>
                </a:tc>
                <a:tc>
                  <a:txBody>
                    <a:bodyPr/>
                    <a:lstStyle/>
                    <a:p>
                      <a:r>
                        <a:rPr lang="sv-SE" sz="1200" b="1"/>
                        <a:t>Grundläggande regler: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noProof="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a:t>Inga telefonsamtal under mötet om inte aviserats i förväg</a:t>
                      </a: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1434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292109329"/>
              </p:ext>
            </p:extLst>
          </p:nvPr>
        </p:nvGraphicFramePr>
        <p:xfrm>
          <a:off x="2" y="-5"/>
          <a:ext cx="19342099" cy="7584718"/>
        </p:xfrm>
        <a:graphic>
          <a:graphicData uri="http://schemas.openxmlformats.org/drawingml/2006/table">
            <a:tbl>
              <a:tblPr firstRow="1" bandRow="1">
                <a:tableStyleId>{5C22544A-7EE6-4342-B048-85BDC9FD1C3A}</a:tableStyleId>
              </a:tblPr>
              <a:tblGrid>
                <a:gridCol w="7708898">
                  <a:extLst>
                    <a:ext uri="{9D8B030D-6E8A-4147-A177-3AD203B41FA5}">
                      <a16:colId xmlns:a16="http://schemas.microsoft.com/office/drawing/2014/main" val="20000"/>
                    </a:ext>
                  </a:extLst>
                </a:gridCol>
                <a:gridCol w="5499100">
                  <a:extLst>
                    <a:ext uri="{9D8B030D-6E8A-4147-A177-3AD203B41FA5}">
                      <a16:colId xmlns:a16="http://schemas.microsoft.com/office/drawing/2014/main" val="20001"/>
                    </a:ext>
                  </a:extLst>
                </a:gridCol>
                <a:gridCol w="6134101">
                  <a:extLst>
                    <a:ext uri="{9D8B030D-6E8A-4147-A177-3AD203B41FA5}">
                      <a16:colId xmlns:a16="http://schemas.microsoft.com/office/drawing/2014/main" val="2472132406"/>
                    </a:ext>
                  </a:extLst>
                </a:gridCol>
              </a:tblGrid>
              <a:tr h="2290818">
                <a:tc>
                  <a:txBody>
                    <a:bodyPr/>
                    <a:lstStyle/>
                    <a:p>
                      <a:r>
                        <a:rPr lang="sv-SE" sz="1200" b="1" dirty="0">
                          <a:latin typeface="+mn-lt"/>
                        </a:rPr>
                        <a:t>Möte: Skyddskommittén</a:t>
                      </a:r>
                      <a:endParaRPr lang="sv-SE" sz="1200" b="1" noProof="0" dirty="0">
                        <a:latin typeface="+mn-lt"/>
                      </a:endParaRPr>
                    </a:p>
                    <a:p>
                      <a:r>
                        <a:rPr lang="sv-SE" sz="1200" b="1" dirty="0">
                          <a:latin typeface="+mn-lt"/>
                        </a:rPr>
                        <a:t>Frekvens: 4 ggr/år</a:t>
                      </a:r>
                    </a:p>
                    <a:p>
                      <a:r>
                        <a:rPr lang="sv-SE" sz="1200" b="1" dirty="0">
                          <a:latin typeface="+mn-lt"/>
                        </a:rPr>
                        <a:t>Dag: Enligt plan</a:t>
                      </a:r>
                    </a:p>
                    <a:p>
                      <a:r>
                        <a:rPr lang="sv-SE" sz="1200" b="1" dirty="0">
                          <a:latin typeface="+mn-lt"/>
                        </a:rPr>
                        <a:t>Tid:</a:t>
                      </a:r>
                      <a:r>
                        <a:rPr lang="sv-SE" sz="1200" b="1" baseline="0" dirty="0">
                          <a:latin typeface="+mn-lt"/>
                        </a:rPr>
                        <a:t> 2-3 timmar</a:t>
                      </a:r>
                      <a:endParaRPr lang="sv-SE" sz="1200" b="1" dirty="0">
                        <a:latin typeface="+mn-lt"/>
                      </a:endParaRPr>
                    </a:p>
                    <a:p>
                      <a:r>
                        <a:rPr lang="sv-SE" sz="1200" b="1" dirty="0">
                          <a:latin typeface="+mn-lt"/>
                        </a:rPr>
                        <a:t>Plats: Enligt kallelse</a:t>
                      </a:r>
                      <a:endParaRPr lang="sv-SE" sz="1200" b="1" kern="1200" dirty="0">
                        <a:solidFill>
                          <a:schemeClr val="tx1"/>
                        </a:solidFill>
                        <a:latin typeface="+mn-lt"/>
                        <a:ea typeface="+mn-ea"/>
                        <a:cs typeface="Arial" pitchFamily="34" charset="0"/>
                      </a:endParaRPr>
                    </a:p>
                    <a:p>
                      <a:endParaRPr lang="sv-SE" sz="1200" b="1"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345" indent="-93345"/>
                      <a:r>
                        <a:rPr lang="sv-SE" sz="1200" b="1" dirty="0"/>
                        <a:t>Deltagare:</a:t>
                      </a:r>
                    </a:p>
                    <a:p>
                      <a:r>
                        <a:rPr lang="sv-SE" sz="1200" b="1" kern="1200" dirty="0">
                          <a:solidFill>
                            <a:schemeClr val="lt1"/>
                          </a:solidFill>
                          <a:effectLst/>
                          <a:latin typeface="+mn-lt"/>
                          <a:ea typeface="+mn-ea"/>
                          <a:cs typeface="+mn-cs"/>
                        </a:rPr>
                        <a:t>VD (Ordförande)</a:t>
                      </a:r>
                    </a:p>
                    <a:p>
                      <a:r>
                        <a:rPr lang="sv-SE" sz="1200" b="1" kern="1200" dirty="0">
                          <a:solidFill>
                            <a:schemeClr val="lt1"/>
                          </a:solidFill>
                          <a:effectLst/>
                          <a:latin typeface="+mn-lt"/>
                          <a:ea typeface="+mn-ea"/>
                          <a:cs typeface="+mn-cs"/>
                        </a:rPr>
                        <a:t>HS&amp;S Chef</a:t>
                      </a:r>
                    </a:p>
                    <a:p>
                      <a:r>
                        <a:rPr lang="sv-SE" sz="1200" b="1" kern="1200" dirty="0">
                          <a:solidFill>
                            <a:schemeClr val="lt1"/>
                          </a:solidFill>
                          <a:effectLst/>
                          <a:latin typeface="+mn-lt"/>
                          <a:ea typeface="+mn-ea"/>
                          <a:cs typeface="+mn-cs"/>
                        </a:rPr>
                        <a:t>HR Chef</a:t>
                      </a:r>
                    </a:p>
                    <a:p>
                      <a:r>
                        <a:rPr lang="sv-SE" sz="1200" b="1" kern="1200" dirty="0">
                          <a:solidFill>
                            <a:schemeClr val="lt1"/>
                          </a:solidFill>
                          <a:effectLst/>
                          <a:latin typeface="+mn-lt"/>
                          <a:ea typeface="+mn-ea"/>
                          <a:cs typeface="+mn-cs"/>
                        </a:rPr>
                        <a:t>Fabrikschef</a:t>
                      </a:r>
                    </a:p>
                    <a:p>
                      <a:r>
                        <a:rPr lang="sv-SE" sz="1200" b="1" kern="1200" dirty="0">
                          <a:solidFill>
                            <a:schemeClr val="lt1"/>
                          </a:solidFill>
                          <a:effectLst/>
                          <a:latin typeface="+mn-lt"/>
                          <a:ea typeface="+mn-ea"/>
                          <a:cs typeface="+mn-cs"/>
                        </a:rPr>
                        <a:t>AHSO</a:t>
                      </a:r>
                    </a:p>
                    <a:p>
                      <a:pPr lvl="0">
                        <a:buNone/>
                      </a:pPr>
                      <a:r>
                        <a:rPr lang="sv-SE" sz="1200" b="1" kern="1200" dirty="0">
                          <a:solidFill>
                            <a:schemeClr val="lt1"/>
                          </a:solidFill>
                          <a:effectLst/>
                          <a:latin typeface="+mn-lt"/>
                          <a:ea typeface="+mn-ea"/>
                          <a:cs typeface="+mn-cs"/>
                        </a:rPr>
                        <a:t>Huvudskyddsombud (5 Pappers, 1 Unionen, 1 </a:t>
                      </a:r>
                      <a:r>
                        <a:rPr lang="sv-SE" sz="1200" b="1" kern="1200" dirty="0" err="1">
                          <a:solidFill>
                            <a:schemeClr val="lt1"/>
                          </a:solidFill>
                          <a:effectLst/>
                          <a:latin typeface="+mn-lt"/>
                          <a:ea typeface="+mn-ea"/>
                          <a:cs typeface="+mn-cs"/>
                        </a:rPr>
                        <a:t>Sv.Ing</a:t>
                      </a:r>
                      <a:r>
                        <a:rPr lang="sv-SE" sz="1200" b="1" kern="1200" dirty="0">
                          <a:solidFill>
                            <a:schemeClr val="lt1"/>
                          </a:solidFill>
                          <a:effectLst/>
                          <a:latin typeface="+mn-lt"/>
                          <a:ea typeface="+mn-ea"/>
                          <a:cs typeface="+mn-cs"/>
                        </a:rPr>
                        <a:t>.)</a:t>
                      </a:r>
                    </a:p>
                    <a:p>
                      <a:pPr lvl="0">
                        <a:buNone/>
                      </a:pPr>
                      <a:r>
                        <a:rPr lang="sv-SE" sz="1200" b="1" kern="1200" dirty="0">
                          <a:solidFill>
                            <a:schemeClr val="bg1"/>
                          </a:solidFill>
                          <a:effectLst/>
                          <a:latin typeface="+mn-lt"/>
                          <a:ea typeface="+mn-ea"/>
                          <a:cs typeface="+mn-cs"/>
                        </a:rPr>
                        <a:t>Adjungeras: </a:t>
                      </a:r>
                      <a:r>
                        <a:rPr lang="sv-SE" sz="1200" b="1" i="0" u="none" strike="noStrike" kern="1200" noProof="0" dirty="0">
                          <a:solidFill>
                            <a:schemeClr val="bg1"/>
                          </a:solidFill>
                          <a:effectLst/>
                          <a:latin typeface="Calibri"/>
                        </a:rPr>
                        <a:t>Fackliga ordföranden, K</a:t>
                      </a:r>
                      <a:r>
                        <a:rPr lang="sv-SE" sz="1200" b="1" kern="1200" dirty="0" err="1">
                          <a:solidFill>
                            <a:schemeClr val="bg1"/>
                          </a:solidFill>
                          <a:effectLst/>
                          <a:latin typeface="+mn-lt"/>
                          <a:ea typeface="+mn-ea"/>
                          <a:cs typeface="+mn-cs"/>
                        </a:rPr>
                        <a:t>emikaliegruppen</a:t>
                      </a:r>
                      <a:r>
                        <a:rPr lang="sv-SE" sz="1200" b="1" kern="1200" dirty="0">
                          <a:solidFill>
                            <a:schemeClr val="bg1"/>
                          </a:solidFill>
                          <a:effectLst/>
                          <a:latin typeface="+mn-lt"/>
                          <a:ea typeface="+mn-ea"/>
                          <a:cs typeface="+mn-cs"/>
                        </a:rPr>
                        <a:t>, Trafikgruppen och </a:t>
                      </a:r>
                      <a:r>
                        <a:rPr lang="sv-SE" sz="1200" b="1" kern="1200" dirty="0" err="1">
                          <a:solidFill>
                            <a:schemeClr val="bg1"/>
                          </a:solidFill>
                          <a:effectLst/>
                          <a:latin typeface="+mn-lt"/>
                          <a:ea typeface="+mn-ea"/>
                          <a:cs typeface="+mn-cs"/>
                        </a:rPr>
                        <a:t>Capex</a:t>
                      </a:r>
                      <a:endParaRPr lang="sv-SE" sz="1200" b="1" kern="1200" dirty="0">
                        <a:solidFill>
                          <a:schemeClr val="bg1"/>
                        </a:solidFill>
                        <a:effectLst/>
                        <a:latin typeface="+mn-lt"/>
                        <a:ea typeface="+mn-ea"/>
                        <a:cs typeface="+mn-cs"/>
                      </a:endParaRPr>
                    </a:p>
                    <a:p>
                      <a:endParaRPr lang="en-GB" sz="1200" b="1" kern="1200" dirty="0">
                        <a:solidFill>
                          <a:schemeClr val="lt1"/>
                        </a:solidFill>
                        <a:effectLst/>
                        <a:latin typeface="+mn-lt"/>
                        <a:ea typeface="+mn-ea"/>
                        <a:cs typeface="+mn-cs"/>
                      </a:endParaRPr>
                    </a:p>
                    <a:p>
                      <a:pPr marL="93345" lvl="1" indent="-93345" algn="l" rtl="0" eaLnBrk="1" latinLnBrk="0" hangingPunct="1"/>
                      <a:r>
                        <a:rPr lang="sv-SE" sz="1200" b="1" kern="1200" dirty="0">
                          <a:solidFill>
                            <a:schemeClr val="lt1"/>
                          </a:solidFill>
                          <a:latin typeface="+mn-lt"/>
                          <a:ea typeface="+mn-ea"/>
                          <a:cs typeface="+mn-cs"/>
                        </a:rPr>
                        <a:t>Samordnas  och protokollförs av HS&amp;S</a:t>
                      </a:r>
                    </a:p>
                    <a:p>
                      <a:endParaRPr lang="sv-SE" sz="1200" b="1" kern="1200" dirty="0">
                        <a:solidFill>
                          <a:schemeClr val="lt1"/>
                        </a:solidFill>
                        <a:latin typeface="+mn-lt"/>
                        <a:ea typeface="+mn-ea"/>
                        <a:cs typeface="+mn-cs"/>
                      </a:endParaRPr>
                    </a:p>
                  </a:txBody>
                  <a:tcPr marL="144000" marR="108000" marT="108000" marB="108000">
                    <a:solidFill>
                      <a:schemeClr val="accent6"/>
                    </a:solidFill>
                  </a:tcPr>
                </a:tc>
                <a:tc>
                  <a:txBody>
                    <a:bodyPr/>
                    <a:lstStyle/>
                    <a:p>
                      <a:r>
                        <a:rPr lang="sv-SE" sz="1200"/>
                        <a:t>Syfte: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a:latin typeface="+mn-lt"/>
                        </a:rPr>
                        <a:t>Syftet är att bidra till arbetsplatsens arbetsmiljöarbete – det vill säga bidra till en arbetsplats där människor trivs, mår bra och inte blir sjuka eller skadar sig. Skyddskommittén är en del av arbetsplatsens systematiska arbetsmiljöarbete och ett forum för samverkan och beslutstagande.</a:t>
                      </a:r>
                    </a:p>
                    <a:p>
                      <a:pPr marL="0" marR="0" lvl="0" indent="0" algn="l">
                        <a:lnSpc>
                          <a:spcPct val="100000"/>
                        </a:lnSpc>
                        <a:spcBef>
                          <a:spcPts val="0"/>
                        </a:spcBef>
                        <a:spcAft>
                          <a:spcPts val="0"/>
                        </a:spcAft>
                        <a:buClrTx/>
                        <a:buSzTx/>
                        <a:buFontTx/>
                        <a:buNone/>
                      </a:pPr>
                      <a:endParaRPr lang="sv-SE" sz="1200" b="0">
                        <a:latin typeface="+mn-lt"/>
                      </a:endParaRPr>
                    </a:p>
                    <a:p>
                      <a:pPr marL="0" marR="0" lvl="0" indent="0" algn="l">
                        <a:lnSpc>
                          <a:spcPct val="100000"/>
                        </a:lnSpc>
                        <a:spcBef>
                          <a:spcPts val="0"/>
                        </a:spcBef>
                        <a:spcAft>
                          <a:spcPts val="0"/>
                        </a:spcAft>
                        <a:buNone/>
                      </a:pPr>
                      <a:r>
                        <a:rPr lang="sv-SE" sz="1200" b="0" kern="1200" noProof="0">
                          <a:solidFill>
                            <a:schemeClr val="lt1"/>
                          </a:solidFill>
                          <a:latin typeface="+mn-lt"/>
                          <a:ea typeface="+mn-ea"/>
                          <a:cs typeface="+mn-cs"/>
                        </a:rPr>
                        <a:t>Dess uppgift är att samverka om de stora dragen i arbetsmiljöarbetet, delta i planering och uppföljning av arbetsmiljöförhållandena samt övervaka skyddsarbetet och följa utvecklingen i frågor som rör skyddet mot olycksfall och ohälsa.</a:t>
                      </a:r>
                    </a:p>
                  </a:txBody>
                  <a:tcPr marL="144000" marR="108000" marT="108000" marB="108000">
                    <a:solidFill>
                      <a:schemeClr val="accent6"/>
                    </a:solidFill>
                  </a:tcPr>
                </a:tc>
                <a:extLst>
                  <a:ext uri="{0D108BD9-81ED-4DB2-BD59-A6C34878D82A}">
                    <a16:rowId xmlns:a16="http://schemas.microsoft.com/office/drawing/2014/main" val="10000"/>
                  </a:ext>
                </a:extLst>
              </a:tr>
              <a:tr h="1237420">
                <a:tc>
                  <a:txBody>
                    <a:bodyPr/>
                    <a:lstStyle/>
                    <a:p>
                      <a:r>
                        <a:rPr lang="sv-SE" sz="1200" b="1"/>
                        <a:t>Input:</a:t>
                      </a:r>
                    </a:p>
                    <a:p>
                      <a:pPr marL="171450" marR="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a:t>Utfall föregående möte.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a:t>Input från respektive område enligt agendan.</a:t>
                      </a:r>
                    </a:p>
                    <a:p>
                      <a:pPr marL="171450" marR="0" lvl="0" indent="-171450" algn="l">
                        <a:lnSpc>
                          <a:spcPct val="100000"/>
                        </a:lnSpc>
                        <a:spcBef>
                          <a:spcPts val="0"/>
                        </a:spcBef>
                        <a:spcAft>
                          <a:spcPts val="0"/>
                        </a:spcAft>
                        <a:buClrTx/>
                        <a:buSzTx/>
                        <a:buFont typeface="Arial" panose="020B0604020202020204" pitchFamily="34" charset="0"/>
                        <a:buChar char="•"/>
                      </a:pPr>
                      <a:r>
                        <a:rPr lang="sv-SE" sz="1200" b="0"/>
                        <a:t>Eskalerade punkter från underliggande organ.</a:t>
                      </a:r>
                    </a:p>
                    <a:p>
                      <a:pPr marL="0" marR="0" indent="0" algn="l" rtl="0" eaLnBrk="1" fontAlgn="auto" latinLnBrk="0" hangingPunct="1">
                        <a:lnSpc>
                          <a:spcPct val="100000"/>
                        </a:lnSpc>
                        <a:spcBef>
                          <a:spcPts val="0"/>
                        </a:spcBef>
                        <a:spcAft>
                          <a:spcPts val="0"/>
                        </a:spcAft>
                        <a:buClrTx/>
                        <a:buSzTx/>
                        <a:buFont typeface="Arial" panose="020B0604020202020204" pitchFamily="34" charset="0"/>
                        <a:buNone/>
                      </a:pPr>
                      <a:endParaRPr lang="sv-SE" sz="1200" b="0"/>
                    </a:p>
                  </a:txBody>
                  <a:tcPr marL="144000" marR="108000" marT="108000" marB="108000"/>
                </a:tc>
                <a:tc gridSpan="2">
                  <a:txBody>
                    <a:bodyPr/>
                    <a:lstStyle/>
                    <a:p>
                      <a:r>
                        <a:rPr lang="sv-SE" sz="1200" b="1" noProof="0"/>
                        <a:t>Output:</a:t>
                      </a:r>
                    </a:p>
                    <a:p>
                      <a:pPr marL="171450" indent="-171450">
                        <a:buFont typeface="Arial" panose="020B0604020202020204" pitchFamily="34" charset="0"/>
                        <a:buChar char="•"/>
                      </a:pPr>
                      <a:r>
                        <a:rPr lang="sv-SE" sz="1200" b="0" noProof="0"/>
                        <a:t>En</a:t>
                      </a:r>
                      <a:r>
                        <a:rPr lang="sv-SE" sz="1200" b="0" baseline="0" noProof="0"/>
                        <a:t> ökad transparens, styrning och samverkan inom arbetsmiljöfrågor</a:t>
                      </a:r>
                    </a:p>
                    <a:p>
                      <a:pPr marL="171450" indent="-171450">
                        <a:buFont typeface="Arial" panose="020B0604020202020204" pitchFamily="34" charset="0"/>
                        <a:buChar char="•"/>
                      </a:pPr>
                      <a:r>
                        <a:rPr lang="sv-SE" sz="1200" b="0" baseline="0" noProof="0"/>
                        <a:t>Mötesprotokoll med aktiviteter och beslut. Justerat inom 5 arbetsdagar</a:t>
                      </a:r>
                    </a:p>
                  </a:txBody>
                  <a:tcPr marL="144000" marR="108000" marT="108000" marB="108000"/>
                </a:tc>
                <a:tc hMerge="1">
                  <a:txBody>
                    <a:bodyPr/>
                    <a:lstStyle/>
                    <a:p>
                      <a:pPr marL="171450" indent="-171450">
                        <a:buFont typeface="Arial" panose="020B0604020202020204" pitchFamily="34" charset="0"/>
                        <a:buChar char="•"/>
                      </a:pPr>
                      <a:endParaRPr lang="sv-SE" sz="1200" b="0" noProof="0"/>
                    </a:p>
                  </a:txBody>
                  <a:tcPr marL="144000" marR="108000" marT="108000" marB="108000"/>
                </a:tc>
                <a:extLst>
                  <a:ext uri="{0D108BD9-81ED-4DB2-BD59-A6C34878D82A}">
                    <a16:rowId xmlns:a16="http://schemas.microsoft.com/office/drawing/2014/main" val="10001"/>
                  </a:ext>
                </a:extLst>
              </a:tr>
              <a:tr h="2645745">
                <a:tc>
                  <a:txBody>
                    <a:bodyPr/>
                    <a:lstStyle/>
                    <a:p>
                      <a:r>
                        <a:rPr lang="sv-SE" sz="1200" b="1"/>
                        <a:t>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a:solidFill>
                            <a:schemeClr val="dk1"/>
                          </a:solidFill>
                          <a:latin typeface="+mn-lt"/>
                          <a:ea typeface="+mn-ea"/>
                          <a:cs typeface="+mn-cs"/>
                        </a:rPr>
                        <a:t>Säkerhet Här &amp; Nu</a:t>
                      </a:r>
                      <a:endParaRPr lang="sv-SE" sz="1200" b="0" kern="1200" baseline="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kern="1200">
                          <a:solidFill>
                            <a:schemeClr val="dk1"/>
                          </a:solidFill>
                          <a:effectLst/>
                          <a:latin typeface="+mn-lt"/>
                          <a:ea typeface="+mn-ea"/>
                          <a:cs typeface="+mn-cs"/>
                        </a:rPr>
                        <a:t>Sammanträdet öppnas</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Val av justeringsperson</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Godkännande av dagordning</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Föregående protokoll</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Uppföljning </a:t>
                      </a:r>
                      <a:r>
                        <a:rPr lang="sv-SE" sz="1200" b="0" kern="1200" err="1">
                          <a:solidFill>
                            <a:schemeClr val="dk1"/>
                          </a:solidFill>
                          <a:effectLst/>
                          <a:latin typeface="+mn-lt"/>
                          <a:ea typeface="+mn-ea"/>
                          <a:cs typeface="+mn-cs"/>
                        </a:rPr>
                        <a:t>KPI:er</a:t>
                      </a:r>
                      <a:r>
                        <a:rPr lang="sv-SE" sz="1200" b="0" kern="1200">
                          <a:solidFill>
                            <a:schemeClr val="dk1"/>
                          </a:solidFill>
                          <a:effectLst/>
                          <a:latin typeface="+mn-lt"/>
                          <a:ea typeface="+mn-ea"/>
                          <a:cs typeface="+mn-cs"/>
                        </a:rPr>
                        <a:t> – Arbetsmiljö och Säkerhet (HS&amp;S Chef)</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Utbildningar (HS&amp;S Chef)</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Skyddsronder		</a:t>
                      </a:r>
                      <a:r>
                        <a:rPr lang="sv-SE" sz="1200" b="0" i="0" u="none" strike="noStrike" kern="1200" noProof="0">
                          <a:solidFill>
                            <a:schemeClr val="dk1"/>
                          </a:solidFill>
                          <a:effectLst/>
                          <a:latin typeface="Calibri"/>
                        </a:rPr>
                        <a:t>(HS&amp;S Chef)</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Övningar – kris och nödläge </a:t>
                      </a:r>
                      <a:r>
                        <a:rPr lang="sv-SE" sz="1200" b="0" i="0" u="none" strike="noStrike" kern="1200" noProof="0">
                          <a:solidFill>
                            <a:schemeClr val="dk1"/>
                          </a:solidFill>
                          <a:effectLst/>
                          <a:latin typeface="Calibri"/>
                        </a:rPr>
                        <a:t>(HS&amp;S Chef)</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Samverkansgrupper (respektive ordförande)</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sv-SE" sz="1200" b="0" i="0" u="none" strike="noStrike" kern="1200" noProof="0">
                          <a:solidFill>
                            <a:srgbClr val="000000"/>
                          </a:solidFill>
                          <a:effectLst/>
                          <a:latin typeface="Calibri"/>
                        </a:rPr>
                        <a:t>Eskalerade punkter från underliggande organ (p</a:t>
                      </a:r>
                      <a:r>
                        <a:rPr lang="sv-SE" sz="1200" b="0" kern="1200">
                          <a:solidFill>
                            <a:schemeClr val="dk1"/>
                          </a:solidFill>
                          <a:effectLst/>
                          <a:latin typeface="+mn-lt"/>
                          <a:ea typeface="+mn-ea"/>
                          <a:cs typeface="+mn-cs"/>
                        </a:rPr>
                        <a:t>lanering av nya eller ändrade lokaler, anordningar, arbetsprocesser, arbetsmetoder och arbetsorganisation)</a:t>
                      </a:r>
                      <a:endParaRPr lang="sv-SE"/>
                    </a:p>
                    <a:p>
                      <a:pPr marL="171450" lvl="0" indent="-171450">
                        <a:buFont typeface="Arial" panose="020B0604020202020204" pitchFamily="34" charset="0"/>
                        <a:buChar char="•"/>
                      </a:pPr>
                      <a:r>
                        <a:rPr lang="sv-SE" sz="1200" b="0" kern="1200">
                          <a:solidFill>
                            <a:schemeClr val="dk1"/>
                          </a:solidFill>
                          <a:effectLst/>
                          <a:latin typeface="+mn-lt"/>
                          <a:ea typeface="+mn-ea"/>
                          <a:cs typeface="+mn-cs"/>
                        </a:rPr>
                        <a:t>Lagar och förordningar (respektive funktionsansvarig)</a:t>
                      </a:r>
                      <a:endParaRPr lang="sv-SE" sz="1200" b="0" kern="1200">
                        <a:solidFill>
                          <a:schemeClr val="dk1"/>
                        </a:solidFill>
                        <a:effectLst/>
                        <a:highlight>
                          <a:srgbClr val="FFFF00"/>
                        </a:highlight>
                        <a:latin typeface="+mn-lt"/>
                        <a:ea typeface="+mn-ea"/>
                        <a:cs typeface="+mn-cs"/>
                      </a:endParaRP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Arbetsanpassnings- och rehabiliteringsverksamheten</a:t>
                      </a:r>
                      <a:r>
                        <a:rPr lang="en-US" sz="1200" b="0" kern="1200">
                          <a:solidFill>
                            <a:schemeClr val="dk1"/>
                          </a:solidFill>
                          <a:effectLst/>
                          <a:latin typeface="+mn-lt"/>
                          <a:ea typeface="+mn-ea"/>
                          <a:cs typeface="+mn-cs"/>
                        </a:rPr>
                        <a:t> (HR chef)</a:t>
                      </a:r>
                      <a:endParaRPr lang="sv-SE" sz="1200" b="0" kern="1200">
                        <a:solidFill>
                          <a:schemeClr val="dk1"/>
                        </a:solidFill>
                        <a:effectLst/>
                        <a:latin typeface="+mn-lt"/>
                        <a:ea typeface="+mn-ea"/>
                        <a:cs typeface="+mn-cs"/>
                      </a:endParaRP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Ådalshälsan </a:t>
                      </a:r>
                      <a:r>
                        <a:rPr lang="sv-SE" sz="1200" b="0" i="0" u="none" strike="noStrike" kern="1200" noProof="0">
                          <a:solidFill>
                            <a:schemeClr val="dk1"/>
                          </a:solidFill>
                          <a:effectLst/>
                          <a:latin typeface="Calibri"/>
                        </a:rPr>
                        <a:t>(HS&amp;S Chef)</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Skyddsorganisationen (AHSO)</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Övrigt </a:t>
                      </a:r>
                    </a:p>
                    <a:p>
                      <a:pPr marL="171450" lvl="0" indent="-171450">
                        <a:buFont typeface="Arial" panose="020B0604020202020204" pitchFamily="34" charset="0"/>
                        <a:buChar char="•"/>
                      </a:pPr>
                      <a:r>
                        <a:rPr lang="en-US" sz="1200" b="0" kern="1200">
                          <a:solidFill>
                            <a:schemeClr val="dk1"/>
                          </a:solidFill>
                          <a:effectLst/>
                          <a:latin typeface="+mn-lt"/>
                          <a:ea typeface="+mn-ea"/>
                          <a:cs typeface="+mn-cs"/>
                        </a:rPr>
                        <a:t>Aktivitetslista</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Kommande möten</a:t>
                      </a:r>
                    </a:p>
                    <a:p>
                      <a:pPr marL="171450" lvl="0" indent="-171450">
                        <a:buFont typeface="Arial" panose="020B0604020202020204" pitchFamily="34" charset="0"/>
                        <a:buChar char="•"/>
                      </a:pPr>
                      <a:r>
                        <a:rPr lang="sv-SE" sz="1200" b="0" kern="1200">
                          <a:solidFill>
                            <a:schemeClr val="dk1"/>
                          </a:solidFill>
                          <a:effectLst/>
                          <a:latin typeface="+mn-lt"/>
                          <a:ea typeface="+mn-ea"/>
                          <a:cs typeface="+mn-cs"/>
                        </a:rPr>
                        <a:t>Avslutning</a:t>
                      </a:r>
                      <a:endParaRPr lang="sv-SE" sz="1200" b="0" kern="1200" baseline="0">
                        <a:solidFill>
                          <a:schemeClr val="dk1"/>
                        </a:solidFill>
                        <a:latin typeface="+mn-lt"/>
                        <a:ea typeface="+mn-ea"/>
                        <a:cs typeface="+mn-cs"/>
                      </a:endParaRPr>
                    </a:p>
                  </a:txBody>
                  <a:tcPr marL="144000" marR="108000" marT="108000" marB="108000"/>
                </a:tc>
                <a:tc>
                  <a:txBody>
                    <a:bodyPr/>
                    <a:lstStyle/>
                    <a:p>
                      <a:r>
                        <a:rPr lang="sv-SE" sz="1200" b="1"/>
                        <a:t>Nyckeltal/KPI:</a:t>
                      </a:r>
                    </a:p>
                    <a:p>
                      <a:r>
                        <a:rPr lang="sv-SE" sz="1200" b="0" kern="1200" err="1">
                          <a:solidFill>
                            <a:schemeClr val="dk1"/>
                          </a:solidFill>
                          <a:latin typeface="+mn-lt"/>
                          <a:ea typeface="+mn-ea"/>
                          <a:cs typeface="+mn-cs"/>
                        </a:rPr>
                        <a:t>Speca</a:t>
                      </a:r>
                      <a:r>
                        <a:rPr lang="sv-SE" sz="1200" b="0" kern="1200">
                          <a:solidFill>
                            <a:schemeClr val="dk1"/>
                          </a:solidFill>
                          <a:latin typeface="+mn-lt"/>
                          <a:ea typeface="+mn-ea"/>
                          <a:cs typeface="+mn-cs"/>
                        </a:rPr>
                        <a:t> arbetsmiljörelaterade och övriga</a:t>
                      </a:r>
                    </a:p>
                  </a:txBody>
                  <a:tcPr marL="144000" marR="108000" marT="108000" marB="108000"/>
                </a:tc>
                <a:tc>
                  <a:txBody>
                    <a:bodyPr/>
                    <a:lstStyle/>
                    <a:p>
                      <a:r>
                        <a:rPr lang="sv-SE" sz="1200" b="1" dirty="0"/>
                        <a:t>Grundläggande regler:</a:t>
                      </a:r>
                    </a:p>
                    <a:p>
                      <a:pPr marL="171450" indent="-171450">
                        <a:buFont typeface="Arial" panose="020B0604020202020204" pitchFamily="34" charset="0"/>
                        <a:buChar char="•"/>
                      </a:pPr>
                      <a:r>
                        <a:rPr lang="sv-SE" sz="1200" b="0" dirty="0"/>
                        <a:t>Föregående protokoll ska bifogas i kalenderbokningen</a:t>
                      </a:r>
                    </a:p>
                    <a:p>
                      <a:pPr marL="171450" indent="-171450">
                        <a:buFont typeface="Arial" panose="020B0604020202020204" pitchFamily="34" charset="0"/>
                        <a:buChar char="•"/>
                      </a:pPr>
                      <a:r>
                        <a:rPr lang="sv-SE" sz="1200" b="0" kern="1200" noProof="0" dirty="0">
                          <a:solidFill>
                            <a:schemeClr val="dk1"/>
                          </a:solidFill>
                          <a:latin typeface="+mn-lt"/>
                          <a:ea typeface="+mn-ea"/>
                          <a:cs typeface="+mn-cs"/>
                        </a:rPr>
                        <a:t>Börja och sluta i tid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agendan och att vi håller oss till ämnet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Låt alla komma till 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Respektera varandras åsikter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Inga sidodiskussioner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Om telefonsamtal behöver tas görs detta utanför möteslokalen</a:t>
                      </a:r>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629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150454756"/>
              </p:ext>
            </p:extLst>
          </p:nvPr>
        </p:nvGraphicFramePr>
        <p:xfrm>
          <a:off x="2" y="-5"/>
          <a:ext cx="12191998" cy="6845827"/>
        </p:xfrm>
        <a:graphic>
          <a:graphicData uri="http://schemas.openxmlformats.org/drawingml/2006/table">
            <a:tbl>
              <a:tblPr firstRow="1" bandRow="1">
                <a:tableStyleId>{5C22544A-7EE6-4342-B048-85BDC9FD1C3A}</a:tableStyleId>
              </a:tblPr>
              <a:tblGrid>
                <a:gridCol w="3994482">
                  <a:extLst>
                    <a:ext uri="{9D8B030D-6E8A-4147-A177-3AD203B41FA5}">
                      <a16:colId xmlns:a16="http://schemas.microsoft.com/office/drawing/2014/main" val="20000"/>
                    </a:ext>
                  </a:extLst>
                </a:gridCol>
                <a:gridCol w="3753853">
                  <a:extLst>
                    <a:ext uri="{9D8B030D-6E8A-4147-A177-3AD203B41FA5}">
                      <a16:colId xmlns:a16="http://schemas.microsoft.com/office/drawing/2014/main" val="20001"/>
                    </a:ext>
                  </a:extLst>
                </a:gridCol>
                <a:gridCol w="4443663">
                  <a:extLst>
                    <a:ext uri="{9D8B030D-6E8A-4147-A177-3AD203B41FA5}">
                      <a16:colId xmlns:a16="http://schemas.microsoft.com/office/drawing/2014/main" val="2398729205"/>
                    </a:ext>
                  </a:extLst>
                </a:gridCol>
              </a:tblGrid>
              <a:tr h="2508636">
                <a:tc>
                  <a:txBody>
                    <a:bodyPr/>
                    <a:lstStyle/>
                    <a:p>
                      <a:r>
                        <a:rPr lang="sv-SE" sz="1200" dirty="0"/>
                        <a:t>Möte: Befattningsträff</a:t>
                      </a:r>
                      <a:endParaRPr lang="sv-SE" sz="1200" noProof="0" dirty="0"/>
                    </a:p>
                    <a:p>
                      <a:r>
                        <a:rPr lang="sv-SE" sz="1200" dirty="0"/>
                        <a:t>Frekvens: 3</a:t>
                      </a:r>
                      <a:r>
                        <a:rPr lang="sv-SE" sz="1200" baseline="0" dirty="0"/>
                        <a:t> ggr/år</a:t>
                      </a:r>
                      <a:endParaRPr lang="sv-SE" sz="1200" dirty="0"/>
                    </a:p>
                    <a:p>
                      <a:r>
                        <a:rPr lang="sv-SE" sz="1200" dirty="0"/>
                        <a:t>Dag: Enligt plan</a:t>
                      </a:r>
                      <a:endParaRPr lang="sv-SE" sz="1200" b="0" dirty="0"/>
                    </a:p>
                    <a:p>
                      <a:r>
                        <a:rPr lang="sv-SE" sz="1200" dirty="0"/>
                        <a:t>Tid:</a:t>
                      </a:r>
                      <a:r>
                        <a:rPr lang="sv-SE" sz="1200" baseline="0" dirty="0"/>
                        <a:t> 3 tillfällen á 4 timmar</a:t>
                      </a:r>
                      <a:endParaRPr lang="sv-SE" sz="1200" b="0" dirty="0"/>
                    </a:p>
                    <a:p>
                      <a:r>
                        <a:rPr lang="sv-SE" sz="1200" dirty="0"/>
                        <a:t>Plats: Enligt</a:t>
                      </a:r>
                      <a:r>
                        <a:rPr lang="sv-SE" sz="1200" baseline="0" dirty="0"/>
                        <a:t> respektive kallelse</a:t>
                      </a:r>
                      <a:endParaRPr lang="sv-SE" sz="1200" b="0" kern="1200" dirty="0">
                        <a:solidFill>
                          <a:schemeClr val="tx1"/>
                        </a:solidFill>
                        <a:latin typeface="Arial" pitchFamily="34" charset="0"/>
                        <a:ea typeface="+mn-ea"/>
                        <a:cs typeface="Arial" pitchFamily="34" charset="0"/>
                      </a:endParaRPr>
                    </a:p>
                    <a:p>
                      <a:endParaRPr lang="sv-SE" sz="1200" b="0" dirty="0">
                        <a:solidFill>
                          <a:schemeClr val="tx1"/>
                        </a:solidFill>
                        <a:latin typeface="Arial" pitchFamily="34" charset="0"/>
                        <a:cs typeface="Arial" pitchFamily="34" charset="0"/>
                      </a:endParaRPr>
                    </a:p>
                  </a:txBody>
                  <a:tcPr marL="144000" marR="108000" marT="108000" marB="108000">
                    <a:solidFill>
                      <a:schemeClr val="accent6"/>
                    </a:solidFill>
                  </a:tcPr>
                </a:tc>
                <a:tc>
                  <a:txBody>
                    <a:bodyPr/>
                    <a:lstStyle/>
                    <a:p>
                      <a:pPr marL="93663" indent="-93663"/>
                      <a:r>
                        <a:rPr lang="sv-SE" sz="1200" dirty="0"/>
                        <a:t>Deltagare:</a:t>
                      </a:r>
                    </a:p>
                    <a:p>
                      <a:pPr marL="171450" lvl="1" indent="-171450" algn="l" defTabSz="914400" rtl="0" eaLnBrk="1" latinLnBrk="0" hangingPunct="1">
                        <a:buFont typeface="Arial" panose="020B0604020202020204" pitchFamily="34" charset="0"/>
                        <a:buChar char="•"/>
                      </a:pPr>
                      <a:r>
                        <a:rPr lang="sv-SE" sz="1200" b="1" kern="1200" baseline="0" dirty="0">
                          <a:solidFill>
                            <a:schemeClr val="lt1"/>
                          </a:solidFill>
                          <a:latin typeface="+mn-lt"/>
                          <a:ea typeface="+mn-ea"/>
                          <a:cs typeface="+mn-cs"/>
                        </a:rPr>
                        <a:t>Närmaste chef</a:t>
                      </a:r>
                      <a:r>
                        <a:rPr lang="sv-SE" sz="1200" b="1" kern="1200" baseline="0" dirty="0">
                          <a:solidFill>
                            <a:schemeClr val="bg1"/>
                          </a:solidFill>
                          <a:latin typeface="+mn-lt"/>
                          <a:ea typeface="+mn-ea"/>
                          <a:cs typeface="+mn-cs"/>
                        </a:rPr>
                        <a:t> (Sammankallande)</a:t>
                      </a:r>
                    </a:p>
                    <a:p>
                      <a:pPr marL="171450" lvl="1" indent="-171450" algn="l" rtl="0" eaLnBrk="1" latinLnBrk="0" hangingPunct="1">
                        <a:buFont typeface="Arial" panose="020B0604020202020204" pitchFamily="34" charset="0"/>
                        <a:buChar char="•"/>
                      </a:pPr>
                      <a:r>
                        <a:rPr lang="sv-SE" sz="1200" b="1" kern="1200" baseline="0" dirty="0">
                          <a:solidFill>
                            <a:schemeClr val="bg1"/>
                          </a:solidFill>
                          <a:latin typeface="+mn-lt"/>
                          <a:ea typeface="+mn-ea"/>
                          <a:cs typeface="+mn-cs"/>
                        </a:rPr>
                        <a:t>Ingenjör (Ordf.) Ersättare: Tekniker</a:t>
                      </a:r>
                    </a:p>
                    <a:p>
                      <a:pPr marL="171450" lvl="1" indent="-171450" algn="l" rtl="0" eaLnBrk="1" latinLnBrk="0" hangingPunct="1">
                        <a:buFont typeface="Arial" panose="020B0604020202020204" pitchFamily="34" charset="0"/>
                        <a:buChar char="•"/>
                      </a:pPr>
                      <a:r>
                        <a:rPr lang="sv-SE" sz="1200" b="1" kern="1200" dirty="0">
                          <a:solidFill>
                            <a:schemeClr val="lt1"/>
                          </a:solidFill>
                          <a:latin typeface="+mn-lt"/>
                          <a:ea typeface="+mn-ea"/>
                          <a:cs typeface="+mn-cs"/>
                        </a:rPr>
                        <a:t>Berörda</a:t>
                      </a:r>
                      <a:r>
                        <a:rPr lang="sv-SE" sz="1200" b="1" kern="1200" baseline="0" dirty="0">
                          <a:solidFill>
                            <a:schemeClr val="lt1"/>
                          </a:solidFill>
                          <a:latin typeface="+mn-lt"/>
                          <a:ea typeface="+mn-ea"/>
                          <a:cs typeface="+mn-cs"/>
                        </a:rPr>
                        <a:t> medarbetare för specifik befattning*</a:t>
                      </a:r>
                      <a:endParaRPr lang="sv-SE" sz="1200" b="1" kern="1200" dirty="0">
                        <a:solidFill>
                          <a:schemeClr val="lt1"/>
                        </a:solidFill>
                        <a:latin typeface="+mn-lt"/>
                        <a:ea typeface="+mn-ea"/>
                        <a:cs typeface="+mn-cs"/>
                      </a:endParaRPr>
                    </a:p>
                    <a:p>
                      <a:pPr marL="93663" lvl="1" indent="-93663" algn="l" defTabSz="914400" rtl="0" eaLnBrk="1" latinLnBrk="0" hangingPunct="1"/>
                      <a:endParaRPr lang="sv-SE" sz="1200" b="1" kern="1200" dirty="0">
                        <a:solidFill>
                          <a:schemeClr val="lt1"/>
                        </a:solidFill>
                        <a:latin typeface="+mn-lt"/>
                        <a:ea typeface="+mn-ea"/>
                        <a:cs typeface="+mn-cs"/>
                      </a:endParaRPr>
                    </a:p>
                    <a:p>
                      <a:pPr>
                        <a:spcAft>
                          <a:spcPts val="0"/>
                        </a:spcAft>
                        <a:tabLst>
                          <a:tab pos="900430" algn="l"/>
                          <a:tab pos="2880995" algn="l"/>
                          <a:tab pos="3420745" algn="l"/>
                        </a:tabLst>
                      </a:pPr>
                      <a:r>
                        <a:rPr lang="sv-SE" sz="1200" b="1" kern="1200" dirty="0">
                          <a:solidFill>
                            <a:schemeClr val="lt1"/>
                          </a:solidFill>
                          <a:latin typeface="+mn-lt"/>
                          <a:ea typeface="+mn-ea"/>
                          <a:cs typeface="+mn-cs"/>
                        </a:rPr>
                        <a:t>Ansvarig för befattningsträff är Ingenjör</a:t>
                      </a:r>
                      <a:r>
                        <a:rPr lang="sv-SE" sz="1200" b="1" kern="1200" baseline="0" dirty="0">
                          <a:solidFill>
                            <a:schemeClr val="lt1"/>
                          </a:solidFill>
                          <a:latin typeface="+mn-lt"/>
                          <a:ea typeface="+mn-ea"/>
                          <a:cs typeface="+mn-cs"/>
                        </a:rPr>
                        <a:t> </a:t>
                      </a:r>
                      <a:r>
                        <a:rPr lang="sv-SE" sz="1200" b="1" kern="1200" dirty="0">
                          <a:solidFill>
                            <a:schemeClr val="lt1"/>
                          </a:solidFill>
                          <a:latin typeface="+mn-lt"/>
                          <a:ea typeface="+mn-ea"/>
                          <a:cs typeface="+mn-cs"/>
                        </a:rPr>
                        <a:t>och de genomförs utifrån verksamheternas behov samt fastställs i mötesplan varje år. Förberedelser görs tillsammans med avdelningens Tekniker.</a:t>
                      </a:r>
                    </a:p>
                    <a:p>
                      <a:pPr lvl="0">
                        <a:spcAft>
                          <a:spcPts val="0"/>
                        </a:spcAft>
                        <a:buNone/>
                      </a:pPr>
                      <a:endParaRPr lang="sv-SE" sz="1200" b="1" kern="1200" dirty="0">
                        <a:solidFill>
                          <a:schemeClr val="lt1"/>
                        </a:solidFill>
                        <a:latin typeface="+mn-lt"/>
                        <a:ea typeface="+mn-ea"/>
                        <a:cs typeface="+mn-cs"/>
                      </a:endParaRPr>
                    </a:p>
                    <a:p>
                      <a:pPr lvl="0">
                        <a:spcAft>
                          <a:spcPts val="0"/>
                        </a:spcAft>
                        <a:buNone/>
                      </a:pPr>
                      <a:r>
                        <a:rPr lang="sv-SE" sz="1200" b="1" kern="1200" dirty="0">
                          <a:solidFill>
                            <a:schemeClr val="lt1"/>
                          </a:solidFill>
                          <a:latin typeface="+mn-lt"/>
                          <a:ea typeface="+mn-ea"/>
                          <a:cs typeface="+mn-cs"/>
                        </a:rPr>
                        <a:t>*Ex. </a:t>
                      </a:r>
                      <a:r>
                        <a:rPr lang="sv-SE" sz="1200" b="1" kern="1200" err="1">
                          <a:solidFill>
                            <a:schemeClr val="lt1"/>
                          </a:solidFill>
                          <a:latin typeface="+mn-lt"/>
                          <a:ea typeface="+mn-ea"/>
                          <a:cs typeface="+mn-cs"/>
                        </a:rPr>
                        <a:t>Omrullare</a:t>
                      </a:r>
                      <a:r>
                        <a:rPr lang="sv-SE" sz="1200" b="1" kern="1200" dirty="0">
                          <a:solidFill>
                            <a:schemeClr val="lt1"/>
                          </a:solidFill>
                          <a:latin typeface="+mn-lt"/>
                          <a:ea typeface="+mn-ea"/>
                          <a:cs typeface="+mn-cs"/>
                        </a:rPr>
                        <a:t>, Rullare, Torkare, </a:t>
                      </a:r>
                      <a:r>
                        <a:rPr lang="sv-SE" sz="1200" b="1" kern="1200" err="1">
                          <a:solidFill>
                            <a:schemeClr val="lt1"/>
                          </a:solidFill>
                          <a:latin typeface="+mn-lt"/>
                          <a:ea typeface="+mn-ea"/>
                          <a:cs typeface="+mn-cs"/>
                        </a:rPr>
                        <a:t>Sodapanneoperatör</a:t>
                      </a:r>
                      <a:r>
                        <a:rPr lang="sv-SE" sz="1200" b="1" kern="1200" dirty="0">
                          <a:solidFill>
                            <a:schemeClr val="lt1"/>
                          </a:solidFill>
                          <a:latin typeface="+mn-lt"/>
                          <a:ea typeface="+mn-ea"/>
                          <a:cs typeface="+mn-cs"/>
                        </a:rPr>
                        <a:t>, </a:t>
                      </a:r>
                      <a:r>
                        <a:rPr lang="sv-SE" sz="1200" b="1" kern="1200">
                          <a:solidFill>
                            <a:schemeClr val="lt1"/>
                          </a:solidFill>
                          <a:latin typeface="+mn-lt"/>
                          <a:ea typeface="+mn-ea"/>
                          <a:cs typeface="+mn-cs"/>
                        </a:rPr>
                        <a:t>Tekniker, Maskinoperatör, Flistraktorförare, </a:t>
                      </a:r>
                      <a:r>
                        <a:rPr lang="sv-SE" sz="1200" b="1" kern="1200" dirty="0">
                          <a:solidFill>
                            <a:schemeClr val="lt1"/>
                          </a:solidFill>
                          <a:latin typeface="+mn-lt"/>
                          <a:ea typeface="+mn-ea"/>
                          <a:cs typeface="+mn-cs"/>
                        </a:rPr>
                        <a:t>Gruppchefer</a:t>
                      </a:r>
                    </a:p>
                  </a:txBody>
                  <a:tcPr marL="144000" marR="108000" marT="108000" marB="108000">
                    <a:solidFill>
                      <a:schemeClr val="accent6"/>
                    </a:solidFill>
                  </a:tcPr>
                </a:tc>
                <a:tc>
                  <a:txBody>
                    <a:bodyPr/>
                    <a:lstStyle/>
                    <a:p>
                      <a:r>
                        <a:rPr lang="sv-SE" sz="1200" dirty="0"/>
                        <a:t>Syfte:</a:t>
                      </a:r>
                    </a:p>
                    <a:p>
                      <a:pPr marL="0" marR="0" indent="0" algn="l" defTabSz="914400" rtl="0" eaLnBrk="1" fontAlgn="auto" latinLnBrk="0" hangingPunct="1">
                        <a:lnSpc>
                          <a:spcPct val="100000"/>
                        </a:lnSpc>
                        <a:spcBef>
                          <a:spcPts val="0"/>
                        </a:spcBef>
                        <a:spcAft>
                          <a:spcPts val="0"/>
                        </a:spcAft>
                        <a:buClrTx/>
                        <a:buSzTx/>
                        <a:buFontTx/>
                        <a:buNone/>
                        <a:tabLst>
                          <a:tab pos="900430" algn="l"/>
                          <a:tab pos="2880995" algn="l"/>
                        </a:tabLst>
                        <a:defRPr/>
                      </a:pPr>
                      <a:r>
                        <a:rPr lang="sv-SE" sz="1200" b="1" kern="1200" dirty="0">
                          <a:solidFill>
                            <a:schemeClr val="lt1"/>
                          </a:solidFill>
                          <a:latin typeface="+mn-lt"/>
                          <a:ea typeface="+mn-ea"/>
                          <a:cs typeface="+mn-cs"/>
                        </a:rPr>
                        <a:t>Att behandla frågor som rör det egna området gällande drift,</a:t>
                      </a:r>
                      <a:r>
                        <a:rPr lang="sv-SE" sz="1200" b="1" kern="1200" baseline="0" dirty="0">
                          <a:solidFill>
                            <a:schemeClr val="lt1"/>
                          </a:solidFill>
                          <a:latin typeface="+mn-lt"/>
                          <a:ea typeface="+mn-ea"/>
                          <a:cs typeface="+mn-cs"/>
                        </a:rPr>
                        <a:t> körstrategi, optimering och avvikelser</a:t>
                      </a:r>
                      <a:r>
                        <a:rPr lang="sv-SE" sz="1200" b="1" kern="1200" dirty="0">
                          <a:solidFill>
                            <a:schemeClr val="lt1"/>
                          </a:solidFill>
                          <a:latin typeface="+mn-lt"/>
                          <a:ea typeface="+mn-ea"/>
                          <a:cs typeface="+mn-cs"/>
                        </a:rPr>
                        <a:t>. Befattningsträffarna</a:t>
                      </a:r>
                      <a:r>
                        <a:rPr lang="sv-SE" sz="1200" b="1" kern="1200" baseline="0" dirty="0">
                          <a:solidFill>
                            <a:schemeClr val="lt1"/>
                          </a:solidFill>
                          <a:latin typeface="+mn-lt"/>
                          <a:ea typeface="+mn-ea"/>
                          <a:cs typeface="+mn-cs"/>
                        </a:rPr>
                        <a:t> </a:t>
                      </a:r>
                      <a:r>
                        <a:rPr lang="sv-SE" sz="1200" b="1" kern="1200" dirty="0">
                          <a:solidFill>
                            <a:schemeClr val="lt1"/>
                          </a:solidFill>
                          <a:latin typeface="+mn-lt"/>
                          <a:ea typeface="+mn-ea"/>
                          <a:cs typeface="+mn-cs"/>
                        </a:rPr>
                        <a:t>ger varje anställd möj­lighet till medinflytande som rör</a:t>
                      </a:r>
                      <a:r>
                        <a:rPr lang="sv-SE" sz="1200" b="1" kern="1200" baseline="0" dirty="0">
                          <a:solidFill>
                            <a:schemeClr val="lt1"/>
                          </a:solidFill>
                          <a:latin typeface="+mn-lt"/>
                          <a:ea typeface="+mn-ea"/>
                          <a:cs typeface="+mn-cs"/>
                        </a:rPr>
                        <a:t> driftsfrågor.</a:t>
                      </a:r>
                      <a:endParaRPr lang="sv-SE" sz="1200" b="1" kern="1200" dirty="0">
                        <a:solidFill>
                          <a:schemeClr val="lt1"/>
                        </a:solidFill>
                        <a:latin typeface="+mn-lt"/>
                        <a:ea typeface="+mn-ea"/>
                        <a:cs typeface="+mn-cs"/>
                      </a:endParaRPr>
                    </a:p>
                    <a:p>
                      <a:pPr>
                        <a:spcAft>
                          <a:spcPts val="0"/>
                        </a:spcAft>
                        <a:tabLst>
                          <a:tab pos="900430" algn="l"/>
                          <a:tab pos="2880995" algn="l"/>
                        </a:tabLst>
                      </a:pPr>
                      <a:br>
                        <a:rPr lang="sv-SE" sz="1200" b="1" kern="1200" dirty="0">
                          <a:solidFill>
                            <a:schemeClr val="lt1"/>
                          </a:solidFill>
                          <a:latin typeface="+mn-lt"/>
                          <a:ea typeface="+mn-ea"/>
                          <a:cs typeface="+mn-cs"/>
                        </a:rPr>
                      </a:br>
                      <a:endParaRPr lang="sv-SE" sz="1200" b="1" kern="1200" dirty="0">
                        <a:solidFill>
                          <a:schemeClr val="lt1"/>
                        </a:solidFill>
                        <a:latin typeface="+mn-lt"/>
                        <a:ea typeface="+mn-ea"/>
                        <a:cs typeface="+mn-cs"/>
                      </a:endParaRPr>
                    </a:p>
                  </a:txBody>
                  <a:tcPr marL="144000" marR="108000" marT="108000" marB="108000">
                    <a:solidFill>
                      <a:schemeClr val="accent6"/>
                    </a:solidFill>
                  </a:tcPr>
                </a:tc>
                <a:extLst>
                  <a:ext uri="{0D108BD9-81ED-4DB2-BD59-A6C34878D82A}">
                    <a16:rowId xmlns:a16="http://schemas.microsoft.com/office/drawing/2014/main" val="10000"/>
                  </a:ext>
                </a:extLst>
              </a:tr>
              <a:tr h="1355077">
                <a:tc>
                  <a:txBody>
                    <a:bodyPr/>
                    <a:lstStyle/>
                    <a:p>
                      <a:r>
                        <a:rPr lang="sv-SE" sz="1200" b="1" dirty="0"/>
                        <a:t>Input:</a:t>
                      </a:r>
                      <a:endParaRPr lang="en-US"/>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dirty="0"/>
                        <a:t>Kom förberedd</a:t>
                      </a:r>
                      <a:r>
                        <a:rPr lang="sv-SE" sz="1200" b="0" baseline="0" dirty="0"/>
                        <a:t> till mötet med ev. frågeställningar</a:t>
                      </a:r>
                      <a:endParaRPr lang="sv-SE"/>
                    </a:p>
                    <a:p>
                      <a:pPr marL="171450" marR="0" lvl="0" indent="-171450" algn="l" rtl="0">
                        <a:lnSpc>
                          <a:spcPct val="100000"/>
                        </a:lnSpc>
                        <a:spcBef>
                          <a:spcPts val="0"/>
                        </a:spcBef>
                        <a:spcAft>
                          <a:spcPts val="0"/>
                        </a:spcAft>
                        <a:buClrTx/>
                        <a:buSzTx/>
                        <a:buFont typeface="Arial" panose="020B0604020202020204" pitchFamily="34" charset="0"/>
                        <a:buChar char="•"/>
                      </a:pPr>
                      <a:r>
                        <a:rPr lang="sv-SE" sz="1200" b="0" baseline="0" dirty="0"/>
                        <a:t>Inför mötet - ta del av föregående mötes minnesanteckningar </a:t>
                      </a:r>
                      <a:endParaRPr lang="sv-SE" sz="1200" b="0" dirty="0"/>
                    </a:p>
                  </a:txBody>
                  <a:tcPr marL="144000" marR="108000" marT="108000" marB="108000"/>
                </a:tc>
                <a:tc gridSpan="2">
                  <a:txBody>
                    <a:bodyPr/>
                    <a:lstStyle/>
                    <a:p>
                      <a:r>
                        <a:rPr lang="sv-SE" sz="1200" b="1" noProof="0" dirty="0"/>
                        <a:t>Output:</a:t>
                      </a:r>
                      <a:endParaRPr lang="en-US"/>
                    </a:p>
                    <a:p>
                      <a:pPr marL="171450" lvl="0" indent="-171450">
                        <a:buFont typeface="Arial" panose="020B0604020202020204" pitchFamily="34" charset="0"/>
                        <a:buChar char="•"/>
                      </a:pPr>
                      <a:r>
                        <a:rPr lang="sv-SE" sz="1200" b="0" baseline="0" noProof="0" dirty="0"/>
                        <a:t>Ökad delaktighet och involvering</a:t>
                      </a:r>
                      <a:endParaRPr lang="sv-SE"/>
                    </a:p>
                    <a:p>
                      <a:pPr marL="171450" lvl="0" indent="-171450">
                        <a:buFont typeface="Arial" panose="020B0604020202020204" pitchFamily="34" charset="0"/>
                        <a:buChar char="•"/>
                      </a:pPr>
                      <a:r>
                        <a:rPr lang="sv-SE" sz="1200" b="0" baseline="0" noProof="0" dirty="0"/>
                        <a:t>Ökad kompetens och förståelse för processfrågor</a:t>
                      </a:r>
                      <a:endParaRPr lang="sv-SE"/>
                    </a:p>
                    <a:p>
                      <a:pPr marL="171450" lvl="0" indent="-171450">
                        <a:buFont typeface="Arial" panose="020B0604020202020204" pitchFamily="34" charset="0"/>
                        <a:buChar char="•"/>
                      </a:pPr>
                      <a:r>
                        <a:rPr lang="sv-SE" sz="1200" b="0" baseline="0" noProof="0" dirty="0"/>
                        <a:t>Minnesanteckningar innehållande aktiviteter och beslut</a:t>
                      </a:r>
                      <a:endParaRPr lang="sv-SE" dirty="0"/>
                    </a:p>
                  </a:txBody>
                  <a:tcPr marL="144000" marR="108000" marT="108000" marB="108000"/>
                </a:tc>
                <a:tc hMerge="1">
                  <a:txBody>
                    <a:bodyPr/>
                    <a:lstStyle/>
                    <a:p>
                      <a:endParaRPr lang="en-US"/>
                    </a:p>
                  </a:txBody>
                  <a:tcPr/>
                </a:tc>
                <a:extLst>
                  <a:ext uri="{0D108BD9-81ED-4DB2-BD59-A6C34878D82A}">
                    <a16:rowId xmlns:a16="http://schemas.microsoft.com/office/drawing/2014/main" val="10001"/>
                  </a:ext>
                </a:extLst>
              </a:tr>
              <a:tr h="2897310">
                <a:tc>
                  <a:txBody>
                    <a:bodyPr/>
                    <a:lstStyle/>
                    <a:p>
                      <a:r>
                        <a:rPr lang="sv-SE" sz="1200" b="1" dirty="0"/>
                        <a:t>Agenda</a:t>
                      </a:r>
                    </a:p>
                    <a:p>
                      <a:pPr marL="171450" indent="-171450">
                        <a:buFont typeface="Arial" panose="020B0604020202020204" pitchFamily="34" charset="0"/>
                        <a:buChar char="•"/>
                      </a:pPr>
                      <a:r>
                        <a:rPr lang="sv-SE" sz="1200" b="0" dirty="0"/>
                        <a:t>Säkerhet/risker</a:t>
                      </a:r>
                    </a:p>
                    <a:p>
                      <a:pPr marL="171450" indent="-171450">
                        <a:buFont typeface="Arial" panose="020B0604020202020204" pitchFamily="34" charset="0"/>
                        <a:buChar char="•"/>
                      </a:pPr>
                      <a:r>
                        <a:rPr lang="sv-SE" sz="1200" b="0" dirty="0"/>
                        <a:t>Uppföljning</a:t>
                      </a:r>
                      <a:r>
                        <a:rPr lang="sv-SE" sz="1200" b="0" baseline="0" dirty="0"/>
                        <a:t> föregående befattningsträff</a:t>
                      </a:r>
                    </a:p>
                    <a:p>
                      <a:pPr marL="171450" indent="-171450">
                        <a:buFont typeface="Arial" panose="020B0604020202020204" pitchFamily="34" charset="0"/>
                        <a:buChar char="•"/>
                      </a:pPr>
                      <a:r>
                        <a:rPr lang="sv-SE" sz="1200" b="0" baseline="0" dirty="0"/>
                        <a:t>Investeringar/Projekt</a:t>
                      </a:r>
                    </a:p>
                    <a:p>
                      <a:pPr marL="171450" indent="-171450">
                        <a:buFont typeface="Arial" panose="020B0604020202020204" pitchFamily="34" charset="0"/>
                        <a:buChar char="•"/>
                      </a:pPr>
                      <a:r>
                        <a:rPr lang="sv-SE" sz="1200" b="0" baseline="0" dirty="0"/>
                        <a:t>Körsätt/arbetssätt</a:t>
                      </a:r>
                    </a:p>
                    <a:p>
                      <a:pPr marL="171450" indent="-171450">
                        <a:buFont typeface="Arial" panose="020B0604020202020204" pitchFamily="34" charset="0"/>
                        <a:buChar char="•"/>
                      </a:pPr>
                      <a:r>
                        <a:rPr lang="sv-SE" sz="1200" b="0" baseline="0" dirty="0"/>
                        <a:t>Utbildning/behov</a:t>
                      </a:r>
                    </a:p>
                    <a:p>
                      <a:pPr marL="171450" indent="-171450">
                        <a:buFont typeface="Arial" panose="020B0604020202020204" pitchFamily="34" charset="0"/>
                        <a:buChar char="•"/>
                      </a:pPr>
                      <a:r>
                        <a:rPr lang="sv-SE" sz="1200" b="0" baseline="0" dirty="0"/>
                        <a:t>Förbättringsförslag</a:t>
                      </a:r>
                    </a:p>
                    <a:p>
                      <a:pPr marL="171450" indent="-171450">
                        <a:buFont typeface="Arial" panose="020B0604020202020204" pitchFamily="34" charset="0"/>
                        <a:buChar char="•"/>
                      </a:pPr>
                      <a:r>
                        <a:rPr lang="sv-SE" sz="1200" b="0" baseline="0" dirty="0"/>
                        <a:t>Övrigt</a:t>
                      </a:r>
                      <a:endParaRPr lang="sv-SE" sz="1200" b="0" dirty="0"/>
                    </a:p>
                    <a:p>
                      <a:pPr marL="0" indent="0">
                        <a:buFont typeface="Arial" panose="020B0604020202020204" pitchFamily="34" charset="0"/>
                        <a:buNone/>
                      </a:pPr>
                      <a:endParaRPr lang="sv-SE" sz="1200" b="0" dirty="0"/>
                    </a:p>
                  </a:txBody>
                  <a:tcPr marL="144000" marR="108000" marT="108000" marB="108000"/>
                </a:tc>
                <a:tc>
                  <a:txBody>
                    <a:bodyPr/>
                    <a:lstStyle/>
                    <a:p>
                      <a:r>
                        <a:rPr lang="sv-SE" sz="1200" b="1" dirty="0"/>
                        <a:t>Nyckeltal/KPI:</a:t>
                      </a:r>
                    </a:p>
                    <a:p>
                      <a:r>
                        <a:rPr lang="sv-SE" sz="1200" b="0" kern="1200" dirty="0">
                          <a:solidFill>
                            <a:schemeClr val="dk1"/>
                          </a:solidFill>
                          <a:latin typeface="+mn-lt"/>
                          <a:ea typeface="+mn-ea"/>
                          <a:cs typeface="+mn-cs"/>
                        </a:rPr>
                        <a:t>Se relevanta mål för respektive arbetsplats/område.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kern="1200" dirty="0">
                        <a:solidFill>
                          <a:schemeClr val="dk1"/>
                        </a:solidFill>
                        <a:latin typeface="+mn-lt"/>
                        <a:ea typeface="+mn-ea"/>
                        <a:cs typeface="+mn-cs"/>
                      </a:endParaRPr>
                    </a:p>
                    <a:p>
                      <a:endParaRPr lang="sv-SE" sz="1200" b="0" kern="1200" dirty="0">
                        <a:solidFill>
                          <a:schemeClr val="dk1"/>
                        </a:solidFill>
                        <a:latin typeface="+mn-lt"/>
                        <a:ea typeface="+mn-ea"/>
                        <a:cs typeface="+mn-cs"/>
                      </a:endParaRPr>
                    </a:p>
                  </a:txBody>
                  <a:tcPr marL="144000" marR="108000" marT="108000" marB="108000"/>
                </a:tc>
                <a:tc>
                  <a:txBody>
                    <a:bodyPr/>
                    <a:lstStyle/>
                    <a:p>
                      <a:r>
                        <a:rPr lang="sv-SE" sz="1200" b="1" kern="1200" dirty="0">
                          <a:solidFill>
                            <a:schemeClr val="dk1"/>
                          </a:solidFill>
                          <a:latin typeface="+mn-lt"/>
                          <a:ea typeface="+mn-ea"/>
                          <a:cs typeface="+mn-cs"/>
                        </a:rPr>
                        <a:t>Grundläggande regler:</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Börja och sluta i tid</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agendan och att vi håller oss till ämnet</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Låt alla komma till tals</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Respektera varandras åsikter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sidodiskussioner</a:t>
                      </a:r>
                      <a:r>
                        <a:rPr lang="en-US" sz="1200" b="0" kern="1200" dirty="0">
                          <a:solidFill>
                            <a:schemeClr val="dk1"/>
                          </a:solidFill>
                          <a:latin typeface="+mn-lt"/>
                          <a:ea typeface="+mn-ea"/>
                          <a:cs typeface="+mn-cs"/>
                        </a:rPr>
                        <a:t>​</a:t>
                      </a:r>
                    </a:p>
                    <a:p>
                      <a:pPr marL="171450" indent="-171450" rtl="0" fontAlgn="base">
                        <a:buFont typeface="Arial" panose="020B0604020202020204" pitchFamily="34" charset="0"/>
                        <a:buChar char="•"/>
                      </a:pPr>
                      <a:r>
                        <a:rPr lang="sv-SE" sz="1200" b="0" kern="1200" dirty="0">
                          <a:solidFill>
                            <a:schemeClr val="dk1"/>
                          </a:solidFill>
                          <a:latin typeface="+mn-lt"/>
                          <a:ea typeface="+mn-ea"/>
                          <a:cs typeface="+mn-cs"/>
                        </a:rPr>
                        <a:t>Inga telefonsamtal under mötet om inte aviserats i förväg</a:t>
                      </a:r>
                      <a:r>
                        <a:rPr lang="en-US" sz="1200" b="0" kern="1200" dirty="0">
                          <a:solidFill>
                            <a:schemeClr val="dk1"/>
                          </a:solidFill>
                          <a:latin typeface="+mn-lt"/>
                          <a:ea typeface="+mn-ea"/>
                          <a:cs typeface="+mn-cs"/>
                        </a:rPr>
                        <a:t>​</a:t>
                      </a:r>
                    </a:p>
                    <a:p>
                      <a:endParaRPr lang="sv-SE" sz="1200" b="0" kern="1200" dirty="0">
                        <a:solidFill>
                          <a:schemeClr val="dk1"/>
                        </a:solidFill>
                        <a:latin typeface="+mn-lt"/>
                        <a:ea typeface="+mn-ea"/>
                        <a:cs typeface="+mn-cs"/>
                      </a:endParaRPr>
                    </a:p>
                  </a:txBody>
                  <a:tcPr marL="144000" marR="108000" marT="108000" marB="1080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73929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770</TotalTime>
  <Words>3939</Words>
  <Application>Microsoft Office PowerPoint</Application>
  <PresentationFormat>Bredbild</PresentationFormat>
  <Paragraphs>722</Paragraphs>
  <Slides>18</Slides>
  <Notes>1</Notes>
  <HiddenSlides>0</HiddenSlides>
  <MMClips>0</MMClips>
  <ScaleCrop>false</ScaleCrop>
  <HeadingPairs>
    <vt:vector size="6" baseType="variant">
      <vt:variant>
        <vt:lpstr>Använt teckensnitt</vt:lpstr>
      </vt:variant>
      <vt:variant>
        <vt:i4>7</vt:i4>
      </vt:variant>
      <vt:variant>
        <vt:lpstr>Tema</vt:lpstr>
      </vt:variant>
      <vt:variant>
        <vt:i4>2</vt:i4>
      </vt:variant>
      <vt:variant>
        <vt:lpstr>Bildrubriker</vt:lpstr>
      </vt:variant>
      <vt:variant>
        <vt:i4>18</vt:i4>
      </vt:variant>
    </vt:vector>
  </HeadingPairs>
  <TitlesOfParts>
    <vt:vector size="27" baseType="lpstr">
      <vt:lpstr>Aptos</vt:lpstr>
      <vt:lpstr>Aptos Display</vt:lpstr>
      <vt:lpstr>Arial</vt:lpstr>
      <vt:lpstr>Arial,Sans-Serif</vt:lpstr>
      <vt:lpstr>Calibri</vt:lpstr>
      <vt:lpstr>Calibri Light</vt:lpstr>
      <vt:lpstr>Wingdings</vt:lpstr>
      <vt:lpstr>office theme</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Lundin Erika (SE, Vaeja)</dc:creator>
  <cp:lastModifiedBy>Lundin Erika (SE, Vaeja)</cp:lastModifiedBy>
  <cp:revision>197</cp:revision>
  <cp:lastPrinted>2024-09-16T06:56:33Z</cp:lastPrinted>
  <dcterms:created xsi:type="dcterms:W3CDTF">2024-09-03T13:26:46Z</dcterms:created>
  <dcterms:modified xsi:type="dcterms:W3CDTF">2024-10-25T12:58:33Z</dcterms:modified>
</cp:coreProperties>
</file>