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E64"/>
    <a:srgbClr val="E8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2"/>
    <p:restoredTop sz="94694"/>
  </p:normalViewPr>
  <p:slideViewPr>
    <p:cSldViewPr snapToGrid="0">
      <p:cViewPr>
        <p:scale>
          <a:sx n="70" d="100"/>
          <a:sy n="70" d="100"/>
        </p:scale>
        <p:origin x="1280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D5A62-81FE-CF4C-B553-D7049BA8C345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DFA12-216A-9C44-ABD0-1F59470E99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82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DFA12-216A-9C44-ABD0-1F59470E99C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73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5397AC-6BFF-4A3B-669C-E00C15542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F36718F-F479-4E2F-1173-7C7D4665A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1C5D77-6F68-EF99-167E-89EF6258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DC2F1E-B951-A6F6-A1B0-CDCA3DA7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44F5C9-FFC8-C604-C9B9-74CAB56F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689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6CC6FF-6F53-45BA-E42D-5DCFA113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D45E2B9-5078-9FA8-3F76-47E4A2191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316571-775D-0770-0962-7687742B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CAD965-4E48-3C0C-F5D4-FFBDC06D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C3C4AA-0219-4597-F075-8A1F1EB1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26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72BF5B0-6023-EB5C-67CC-F1457193F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143A685-EB46-EDCD-A40C-53B2A0F2A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C129B9-7A5C-1869-2779-0B7DC227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063248-C1E3-D310-A379-4E49F612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DE987C-01B1-A40E-E997-93926982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81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EB57AD-1FD7-A3DA-FF76-4E579412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B50328-C763-289A-4E4E-695CFE893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533F94-0890-2B51-27EC-53806805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F15501-F760-4C77-9D68-2EC9D6F6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487D29-C869-4175-4A5C-87162EA9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1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94D0E2-4557-1DB9-EA27-C164C475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0EB4229-69AE-BFDC-5554-058DC9924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B842C2-2EB0-4361-8608-77B7634C3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54B356-A1A4-817D-A6EC-B66CE205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A3C3DD-BFEC-087C-6860-19014044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71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37A18-D327-D8BC-3F26-642D11B8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613ACD-0218-6346-0BE8-D0542FEB2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71CDB0-DC4A-49F2-90B4-14412A773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24F66E5-837C-864A-03C8-C10448E7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E21374-5975-3B8A-474A-DE89B9E3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D3C38C-3733-3B76-7799-1E7D56B6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53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22334E-1265-9927-A323-3B9728A6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9D1ED0-59F5-6856-E60B-6D1BFB087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E304287-C53A-6DEA-C3D8-C3DE27C1F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C868398-D05E-738B-BAD7-04973AEB4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4A1C7C4-BCA5-F37D-4F0F-969977ABA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1FC377C-3841-E532-1D05-AAE863B4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538F666-6333-E458-A24B-49C8B433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6E62CC8-A21F-9C3C-D368-7C6874B2C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805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B49962-F1DE-F4CF-EEDF-92486340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6AA0E3-FAA0-EFCD-EA8F-5BEE2F23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DD79733-BA6D-F94E-20B0-93E65879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91E7FC-03D3-2277-BD4A-632A9418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4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0386F1D-8278-DA9E-6618-DE09CCB5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5CB24D7-C712-1494-AD6E-32B8602C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BB4E38-36BC-3E03-9FAC-AD1740D4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28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DF59C3-F1CA-06D9-6DCB-7EF7F5B2A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E4C536-C950-68C3-24E1-103585F4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4F36DA-E559-AD2B-E7E3-DB336B7AC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F76788-6076-5E8C-0B86-B9662E7C4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23E4D0-08B1-CB34-05C1-C5D20C1A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0A814A-80F5-DFEC-5A1B-365EC2AF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0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A14AED-78B1-B6E8-FB1E-CF64B4170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AE5DE7-31AD-E87F-9563-68F5CC1AB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4F1C03-184C-29BF-6D8C-3B188C3BE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12BB82-ACBF-F826-8A87-FC91F981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4C72BC-F62D-8B67-EEFE-8D45D806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1DAD67-10E6-8DEF-7B8E-36A6DFEB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28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CB76122-482C-2C85-0BEA-35E9F41C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7ED2C3-199F-2771-AE52-2ADEFE756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23F308-80B8-C6A6-5F80-1A06EDC11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D24334-D1E5-8D47-865E-EF4C2F9CE18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E941D1-91F8-2E37-D3D9-1F3C3739A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DECA06-849D-4F5A-65A7-22702C1A5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0255A4-92BB-AA4D-897C-DAFF996BE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10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1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5C63CD01-66ED-7980-2D73-2A404B3961B5}"/>
              </a:ext>
            </a:extLst>
          </p:cNvPr>
          <p:cNvSpPr txBox="1"/>
          <p:nvPr/>
        </p:nvSpPr>
        <p:spPr>
          <a:xfrm>
            <a:off x="692017" y="882479"/>
            <a:ext cx="6507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800" dirty="0">
                <a:solidFill>
                  <a:srgbClr val="231E64"/>
                </a:solidFill>
                <a:latin typeface="Pappers Sans" pitchFamily="2" charset="0"/>
              </a:rPr>
              <a:t>Mer för pengarna!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D47F35C-4A9F-4338-CD27-5C4FEF3F52EA}"/>
              </a:ext>
            </a:extLst>
          </p:cNvPr>
          <p:cNvSpPr txBox="1"/>
          <p:nvPr/>
        </p:nvSpPr>
        <p:spPr>
          <a:xfrm>
            <a:off x="7535917" y="970543"/>
            <a:ext cx="3689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" dirty="0">
                <a:solidFill>
                  <a:srgbClr val="231E64"/>
                </a:solidFill>
                <a:latin typeface="Work Sans Medium" pitchFamily="2" charset="77"/>
              </a:rPr>
              <a:t>Så här används din medlemsavgift. För varje 100 kr du betalar in till förbundet, genereras 150 kr. Du får alltså lite mer för pengarna.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1B1C061-730B-AA38-D532-BECF43D8DC7E}"/>
              </a:ext>
            </a:extLst>
          </p:cNvPr>
          <p:cNvSpPr txBox="1"/>
          <p:nvPr/>
        </p:nvSpPr>
        <p:spPr>
          <a:xfrm>
            <a:off x="2428941" y="5210207"/>
            <a:ext cx="1826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rgbClr val="231E64"/>
                </a:solidFill>
                <a:latin typeface="Work Sans Medium" pitchFamily="2" charset="77"/>
              </a:rPr>
              <a:t>52kr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Central administration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FECB6EA-DEB8-3C71-D84E-AC877412E656}"/>
              </a:ext>
            </a:extLst>
          </p:cNvPr>
          <p:cNvSpPr txBox="1"/>
          <p:nvPr/>
        </p:nvSpPr>
        <p:spPr>
          <a:xfrm>
            <a:off x="5392858" y="5210207"/>
            <a:ext cx="1826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rgbClr val="231E64"/>
                </a:solidFill>
                <a:latin typeface="Work Sans Medium" pitchFamily="2" charset="77"/>
              </a:rPr>
              <a:t>34kr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Försäkringar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BCD011C-93F1-6A82-B8EF-11EE08990F94}"/>
              </a:ext>
            </a:extLst>
          </p:cNvPr>
          <p:cNvSpPr txBox="1"/>
          <p:nvPr/>
        </p:nvSpPr>
        <p:spPr>
          <a:xfrm>
            <a:off x="4389026" y="5819807"/>
            <a:ext cx="1375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rgbClr val="231E64"/>
                </a:solidFill>
                <a:latin typeface="Work Sans Medium" pitchFamily="2" charset="77"/>
              </a:rPr>
              <a:t>10kr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Central förvaltning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2869C23-7F8E-85F3-6327-8FCEF79BE11D}"/>
              </a:ext>
            </a:extLst>
          </p:cNvPr>
          <p:cNvSpPr txBox="1"/>
          <p:nvPr/>
        </p:nvSpPr>
        <p:spPr>
          <a:xfrm>
            <a:off x="6883750" y="5819807"/>
            <a:ext cx="1170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rgbClr val="231E64"/>
                </a:solidFill>
                <a:latin typeface="Work Sans Medium" pitchFamily="2" charset="77"/>
              </a:rPr>
              <a:t>7kr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Dagens arbete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C4FA285-7CCC-AE47-1783-12F1EF1B8509}"/>
              </a:ext>
            </a:extLst>
          </p:cNvPr>
          <p:cNvSpPr txBox="1"/>
          <p:nvPr/>
        </p:nvSpPr>
        <p:spPr>
          <a:xfrm>
            <a:off x="7358293" y="5210207"/>
            <a:ext cx="1826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rgbClr val="231E64"/>
                </a:solidFill>
                <a:latin typeface="Work Sans Medium" pitchFamily="2" charset="77"/>
              </a:rPr>
              <a:t>21kr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Förhandling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69B0FDA-4918-5555-3BE8-8CD7B53C91C2}"/>
              </a:ext>
            </a:extLst>
          </p:cNvPr>
          <p:cNvSpPr txBox="1"/>
          <p:nvPr/>
        </p:nvSpPr>
        <p:spPr>
          <a:xfrm>
            <a:off x="8999106" y="5210207"/>
            <a:ext cx="152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rgbClr val="231E64"/>
                </a:solidFill>
                <a:latin typeface="Work Sans Medium" pitchFamily="2" charset="77"/>
              </a:rPr>
              <a:t>19kr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Studie-verksamhet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515F291-685D-A591-F6AE-28EBCF153CE0}"/>
              </a:ext>
            </a:extLst>
          </p:cNvPr>
          <p:cNvSpPr txBox="1"/>
          <p:nvPr/>
        </p:nvSpPr>
        <p:spPr>
          <a:xfrm>
            <a:off x="8439281" y="5819807"/>
            <a:ext cx="1256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rgbClr val="231E64"/>
                </a:solidFill>
                <a:latin typeface="Work Sans Medium" pitchFamily="2" charset="77"/>
              </a:rPr>
              <a:t>7kr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Demokratiska</a:t>
            </a:r>
          </a:p>
          <a:p>
            <a:pPr algn="ctr"/>
            <a:r>
              <a:rPr lang="sv-SE" sz="1200" dirty="0">
                <a:solidFill>
                  <a:srgbClr val="231E64"/>
                </a:solidFill>
                <a:latin typeface="Work Sans Medium" pitchFamily="2" charset="77"/>
              </a:rPr>
              <a:t>möten</a:t>
            </a:r>
          </a:p>
        </p:txBody>
      </p:sp>
      <p:cxnSp>
        <p:nvCxnSpPr>
          <p:cNvPr id="15" name="Rak 14">
            <a:extLst>
              <a:ext uri="{FF2B5EF4-FFF2-40B4-BE49-F238E27FC236}">
                <a16:creationId xmlns:a16="http://schemas.microsoft.com/office/drawing/2014/main" id="{6B501EDF-C8BA-8405-9DCE-6D72F0AC70BC}"/>
              </a:ext>
            </a:extLst>
          </p:cNvPr>
          <p:cNvCxnSpPr/>
          <p:nvPr/>
        </p:nvCxnSpPr>
        <p:spPr>
          <a:xfrm>
            <a:off x="1866032" y="3104477"/>
            <a:ext cx="0" cy="2398117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>
            <a:extLst>
              <a:ext uri="{FF2B5EF4-FFF2-40B4-BE49-F238E27FC236}">
                <a16:creationId xmlns:a16="http://schemas.microsoft.com/office/drawing/2014/main" id="{D7E6B68F-DC97-D943-DE95-A2E7CB11717B}"/>
              </a:ext>
            </a:extLst>
          </p:cNvPr>
          <p:cNvCxnSpPr>
            <a:cxnSpLocks/>
          </p:cNvCxnSpPr>
          <p:nvPr/>
        </p:nvCxnSpPr>
        <p:spPr>
          <a:xfrm>
            <a:off x="4785296" y="5063066"/>
            <a:ext cx="0" cy="762385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18">
            <a:extLst>
              <a:ext uri="{FF2B5EF4-FFF2-40B4-BE49-F238E27FC236}">
                <a16:creationId xmlns:a16="http://schemas.microsoft.com/office/drawing/2014/main" id="{E2C3D295-8706-F9CF-029F-04ADE44690A1}"/>
              </a:ext>
            </a:extLst>
          </p:cNvPr>
          <p:cNvCxnSpPr>
            <a:cxnSpLocks/>
          </p:cNvCxnSpPr>
          <p:nvPr/>
        </p:nvCxnSpPr>
        <p:spPr>
          <a:xfrm flipH="1">
            <a:off x="5341887" y="5063066"/>
            <a:ext cx="1" cy="762385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20">
            <a:extLst>
              <a:ext uri="{FF2B5EF4-FFF2-40B4-BE49-F238E27FC236}">
                <a16:creationId xmlns:a16="http://schemas.microsoft.com/office/drawing/2014/main" id="{84285CC0-5572-9518-0746-23FE229C273A}"/>
              </a:ext>
            </a:extLst>
          </p:cNvPr>
          <p:cNvCxnSpPr>
            <a:cxnSpLocks/>
          </p:cNvCxnSpPr>
          <p:nvPr/>
        </p:nvCxnSpPr>
        <p:spPr>
          <a:xfrm>
            <a:off x="7250200" y="4923880"/>
            <a:ext cx="0" cy="889621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ak 22">
            <a:extLst>
              <a:ext uri="{FF2B5EF4-FFF2-40B4-BE49-F238E27FC236}">
                <a16:creationId xmlns:a16="http://schemas.microsoft.com/office/drawing/2014/main" id="{F6285F4C-4080-691F-6F3D-ACC72AF729B5}"/>
              </a:ext>
            </a:extLst>
          </p:cNvPr>
          <p:cNvCxnSpPr>
            <a:cxnSpLocks/>
          </p:cNvCxnSpPr>
          <p:nvPr/>
        </p:nvCxnSpPr>
        <p:spPr>
          <a:xfrm>
            <a:off x="7642086" y="4930186"/>
            <a:ext cx="0" cy="889621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>
            <a:extLst>
              <a:ext uri="{FF2B5EF4-FFF2-40B4-BE49-F238E27FC236}">
                <a16:creationId xmlns:a16="http://schemas.microsoft.com/office/drawing/2014/main" id="{06895334-DFF2-A23F-07B7-8ECCBF3A9165}"/>
              </a:ext>
            </a:extLst>
          </p:cNvPr>
          <p:cNvCxnSpPr>
            <a:cxnSpLocks/>
          </p:cNvCxnSpPr>
          <p:nvPr/>
        </p:nvCxnSpPr>
        <p:spPr>
          <a:xfrm>
            <a:off x="8817743" y="4731653"/>
            <a:ext cx="0" cy="1094460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24">
            <a:extLst>
              <a:ext uri="{FF2B5EF4-FFF2-40B4-BE49-F238E27FC236}">
                <a16:creationId xmlns:a16="http://schemas.microsoft.com/office/drawing/2014/main" id="{8F513425-1410-504A-7F97-AD666608DA2F}"/>
              </a:ext>
            </a:extLst>
          </p:cNvPr>
          <p:cNvCxnSpPr>
            <a:cxnSpLocks/>
          </p:cNvCxnSpPr>
          <p:nvPr/>
        </p:nvCxnSpPr>
        <p:spPr>
          <a:xfrm>
            <a:off x="9203323" y="4850922"/>
            <a:ext cx="0" cy="975191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ak 31">
            <a:extLst>
              <a:ext uri="{FF2B5EF4-FFF2-40B4-BE49-F238E27FC236}">
                <a16:creationId xmlns:a16="http://schemas.microsoft.com/office/drawing/2014/main" id="{39CD06BA-CC84-32F8-C8B1-6D654B0CAAA0}"/>
              </a:ext>
            </a:extLst>
          </p:cNvPr>
          <p:cNvCxnSpPr>
            <a:cxnSpLocks/>
          </p:cNvCxnSpPr>
          <p:nvPr/>
        </p:nvCxnSpPr>
        <p:spPr>
          <a:xfrm>
            <a:off x="10277375" y="4489542"/>
            <a:ext cx="0" cy="975191"/>
          </a:xfrm>
          <a:prstGeom prst="line">
            <a:avLst/>
          </a:prstGeom>
          <a:ln>
            <a:solidFill>
              <a:srgbClr val="231E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ak 33">
            <a:extLst>
              <a:ext uri="{FF2B5EF4-FFF2-40B4-BE49-F238E27FC236}">
                <a16:creationId xmlns:a16="http://schemas.microsoft.com/office/drawing/2014/main" id="{609D7597-1F5B-323E-0F2C-56114D1C841D}"/>
              </a:ext>
            </a:extLst>
          </p:cNvPr>
          <p:cNvCxnSpPr/>
          <p:nvPr/>
        </p:nvCxnSpPr>
        <p:spPr>
          <a:xfrm>
            <a:off x="1866032" y="5468514"/>
            <a:ext cx="1115707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ak 34">
            <a:extLst>
              <a:ext uri="{FF2B5EF4-FFF2-40B4-BE49-F238E27FC236}">
                <a16:creationId xmlns:a16="http://schemas.microsoft.com/office/drawing/2014/main" id="{AB77C727-6596-87CF-CB3B-5767BCBB6CE1}"/>
              </a:ext>
            </a:extLst>
          </p:cNvPr>
          <p:cNvCxnSpPr/>
          <p:nvPr/>
        </p:nvCxnSpPr>
        <p:spPr>
          <a:xfrm>
            <a:off x="3666435" y="5468514"/>
            <a:ext cx="1115707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ak 35">
            <a:extLst>
              <a:ext uri="{FF2B5EF4-FFF2-40B4-BE49-F238E27FC236}">
                <a16:creationId xmlns:a16="http://schemas.microsoft.com/office/drawing/2014/main" id="{E9E25FD8-D8F4-6CDA-7A71-7100B36A436D}"/>
              </a:ext>
            </a:extLst>
          </p:cNvPr>
          <p:cNvCxnSpPr>
            <a:cxnSpLocks/>
          </p:cNvCxnSpPr>
          <p:nvPr/>
        </p:nvCxnSpPr>
        <p:spPr>
          <a:xfrm>
            <a:off x="5341888" y="5468514"/>
            <a:ext cx="644308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37">
            <a:extLst>
              <a:ext uri="{FF2B5EF4-FFF2-40B4-BE49-F238E27FC236}">
                <a16:creationId xmlns:a16="http://schemas.microsoft.com/office/drawing/2014/main" id="{F28B0867-6E15-2469-184A-3942E4586AF4}"/>
              </a:ext>
            </a:extLst>
          </p:cNvPr>
          <p:cNvCxnSpPr>
            <a:cxnSpLocks/>
          </p:cNvCxnSpPr>
          <p:nvPr/>
        </p:nvCxnSpPr>
        <p:spPr>
          <a:xfrm>
            <a:off x="6597058" y="5468514"/>
            <a:ext cx="644308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ak 38">
            <a:extLst>
              <a:ext uri="{FF2B5EF4-FFF2-40B4-BE49-F238E27FC236}">
                <a16:creationId xmlns:a16="http://schemas.microsoft.com/office/drawing/2014/main" id="{79979605-2E9C-A3A3-47CF-1AFF9E168882}"/>
              </a:ext>
            </a:extLst>
          </p:cNvPr>
          <p:cNvCxnSpPr>
            <a:cxnSpLocks/>
          </p:cNvCxnSpPr>
          <p:nvPr/>
        </p:nvCxnSpPr>
        <p:spPr>
          <a:xfrm>
            <a:off x="7636407" y="5468514"/>
            <a:ext cx="326256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ak 40">
            <a:extLst>
              <a:ext uri="{FF2B5EF4-FFF2-40B4-BE49-F238E27FC236}">
                <a16:creationId xmlns:a16="http://schemas.microsoft.com/office/drawing/2014/main" id="{7FB9CD69-FE38-AA3C-C0B5-4281DF279E45}"/>
              </a:ext>
            </a:extLst>
          </p:cNvPr>
          <p:cNvCxnSpPr>
            <a:cxnSpLocks/>
          </p:cNvCxnSpPr>
          <p:nvPr/>
        </p:nvCxnSpPr>
        <p:spPr>
          <a:xfrm>
            <a:off x="8494012" y="5468514"/>
            <a:ext cx="326256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ak 41">
            <a:extLst>
              <a:ext uri="{FF2B5EF4-FFF2-40B4-BE49-F238E27FC236}">
                <a16:creationId xmlns:a16="http://schemas.microsoft.com/office/drawing/2014/main" id="{72912BB3-5271-3CCE-3F28-B75936D4AE4F}"/>
              </a:ext>
            </a:extLst>
          </p:cNvPr>
          <p:cNvCxnSpPr>
            <a:cxnSpLocks/>
          </p:cNvCxnSpPr>
          <p:nvPr/>
        </p:nvCxnSpPr>
        <p:spPr>
          <a:xfrm>
            <a:off x="9198271" y="5468514"/>
            <a:ext cx="269461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ak 43">
            <a:extLst>
              <a:ext uri="{FF2B5EF4-FFF2-40B4-BE49-F238E27FC236}">
                <a16:creationId xmlns:a16="http://schemas.microsoft.com/office/drawing/2014/main" id="{C1C65C37-730A-EB11-8E74-145C65B79A52}"/>
              </a:ext>
            </a:extLst>
          </p:cNvPr>
          <p:cNvCxnSpPr>
            <a:cxnSpLocks/>
          </p:cNvCxnSpPr>
          <p:nvPr/>
        </p:nvCxnSpPr>
        <p:spPr>
          <a:xfrm>
            <a:off x="10016120" y="5468514"/>
            <a:ext cx="269461" cy="0"/>
          </a:xfrm>
          <a:prstGeom prst="line">
            <a:avLst/>
          </a:prstGeom>
          <a:ln>
            <a:solidFill>
              <a:srgbClr val="231E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Bildobjekt 6" descr="En bild som visar tecknad serie, Grafik, design&#10;&#10;Automatiskt genererad beskrivning">
            <a:extLst>
              <a:ext uri="{FF2B5EF4-FFF2-40B4-BE49-F238E27FC236}">
                <a16:creationId xmlns:a16="http://schemas.microsoft.com/office/drawing/2014/main" id="{494EA26F-0232-766C-C89D-E2AA7C67C64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8992" y="2635165"/>
            <a:ext cx="5038029" cy="2620536"/>
          </a:xfrm>
          <a:prstGeom prst="rect">
            <a:avLst/>
          </a:prstGeom>
        </p:spPr>
      </p:pic>
      <p:pic>
        <p:nvPicPr>
          <p:cNvPr id="9" name="Bildobjekt 8" descr="En bild som visar tecknad serie, hat, Grafik, design&#10;&#10;Automatiskt genererad beskrivning">
            <a:extLst>
              <a:ext uri="{FF2B5EF4-FFF2-40B4-BE49-F238E27FC236}">
                <a16:creationId xmlns:a16="http://schemas.microsoft.com/office/drawing/2014/main" id="{9CAA9B67-8655-603D-BA12-A7DC9912DEF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20449" y="3104477"/>
            <a:ext cx="3226687" cy="182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8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51</Words>
  <Application>Microsoft Macintosh PowerPoint</Application>
  <PresentationFormat>Bredbild</PresentationFormat>
  <Paragraphs>18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Pappers Sans</vt:lpstr>
      <vt:lpstr>Work Sans Medium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Åsberg</dc:creator>
  <cp:lastModifiedBy>Lisa Åsberg</cp:lastModifiedBy>
  <cp:revision>7</cp:revision>
  <dcterms:created xsi:type="dcterms:W3CDTF">2024-04-23T20:01:33Z</dcterms:created>
  <dcterms:modified xsi:type="dcterms:W3CDTF">2024-04-23T20:57:50Z</dcterms:modified>
</cp:coreProperties>
</file>